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257" r:id="rId3"/>
    <p:sldId id="302"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33" r:id="rId36"/>
    <p:sldId id="326" r:id="rId37"/>
    <p:sldId id="327" r:id="rId38"/>
    <p:sldId id="328" r:id="rId39"/>
    <p:sldId id="329" r:id="rId40"/>
    <p:sldId id="330" r:id="rId41"/>
    <p:sldId id="331" r:id="rId42"/>
    <p:sldId id="332"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9" r:id="rId70"/>
    <p:sldId id="317" r:id="rId71"/>
    <p:sldId id="318" r:id="rId72"/>
    <p:sldId id="320" r:id="rId73"/>
    <p:sldId id="321" r:id="rId74"/>
    <p:sldId id="323" r:id="rId75"/>
    <p:sldId id="322" r:id="rId76"/>
    <p:sldId id="324" r:id="rId77"/>
    <p:sldId id="3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DEB"/>
    <a:srgbClr val="CC66FF"/>
    <a:srgbClr val="FF9900"/>
    <a:srgbClr val="FFCC00"/>
    <a:srgbClr val="04FC98"/>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p:cViewPr varScale="1">
        <p:scale>
          <a:sx n="110" d="100"/>
          <a:sy n="110" d="100"/>
        </p:scale>
        <p:origin x="10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470260-E1C0-4419-A118-829833981BDD}" type="datetimeFigureOut">
              <a:rPr lang="en-US" smtClean="0"/>
              <a:t>5/8/2015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111 - 50C Lab Note 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6D905E-2F66-4EE6-B093-CBE6020E00B4}" type="slidenum">
              <a:rPr lang="en-US" smtClean="0"/>
              <a:t>‹#›</a:t>
            </a:fld>
            <a:endParaRPr lang="en-US"/>
          </a:p>
        </p:txBody>
      </p:sp>
    </p:spTree>
    <p:extLst>
      <p:ext uri="{BB962C8B-B14F-4D97-AF65-F5344CB8AC3E}">
        <p14:creationId xmlns:p14="http://schemas.microsoft.com/office/powerpoint/2010/main" val="31868084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37328-F011-4BC2-9BAD-AA46F0B3346B}" type="datetimeFigureOut">
              <a:rPr lang="en-US" smtClean="0"/>
              <a:t>5/8/2015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111 - 50C Lab Note 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2F43-F8B9-47CE-99AA-6315472201AC}" type="slidenum">
              <a:rPr lang="en-US" smtClean="0"/>
              <a:t>‹#›</a:t>
            </a:fld>
            <a:endParaRPr lang="en-US"/>
          </a:p>
        </p:txBody>
      </p:sp>
    </p:spTree>
    <p:extLst>
      <p:ext uri="{BB962C8B-B14F-4D97-AF65-F5344CB8AC3E}">
        <p14:creationId xmlns:p14="http://schemas.microsoft.com/office/powerpoint/2010/main" val="38533300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EECT 111 - 50C Lab Note Book</a:t>
            </a:r>
            <a:endParaRPr lang="en-US"/>
          </a:p>
        </p:txBody>
      </p:sp>
      <p:sp>
        <p:nvSpPr>
          <p:cNvPr id="5" name="Slide Number Placeholder 4"/>
          <p:cNvSpPr>
            <a:spLocks noGrp="1"/>
          </p:cNvSpPr>
          <p:nvPr>
            <p:ph type="sldNum" sz="quarter" idx="11"/>
          </p:nvPr>
        </p:nvSpPr>
        <p:spPr/>
        <p:txBody>
          <a:bodyPr/>
          <a:lstStyle/>
          <a:p>
            <a:fld id="{1D922F43-F8B9-47CE-99AA-6315472201AC}" type="slidenum">
              <a:rPr lang="en-US" smtClean="0"/>
              <a:t>1</a:t>
            </a:fld>
            <a:endParaRPr lang="en-US"/>
          </a:p>
        </p:txBody>
      </p:sp>
    </p:spTree>
    <p:extLst>
      <p:ext uri="{BB962C8B-B14F-4D97-AF65-F5344CB8AC3E}">
        <p14:creationId xmlns:p14="http://schemas.microsoft.com/office/powerpoint/2010/main" val="266166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922F43-F8B9-47CE-99AA-6315472201AC}"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111 - 50C Lab Note Book</a:t>
            </a:r>
            <a:endParaRPr lang="en-US"/>
          </a:p>
        </p:txBody>
      </p:sp>
    </p:spTree>
    <p:extLst>
      <p:ext uri="{BB962C8B-B14F-4D97-AF65-F5344CB8AC3E}">
        <p14:creationId xmlns:p14="http://schemas.microsoft.com/office/powerpoint/2010/main" val="76065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EECT 111 - 50C Lab Note Book</a:t>
            </a:r>
            <a:endParaRPr lang="en-US"/>
          </a:p>
        </p:txBody>
      </p:sp>
      <p:sp>
        <p:nvSpPr>
          <p:cNvPr id="5" name="Slide Number Placeholder 4"/>
          <p:cNvSpPr>
            <a:spLocks noGrp="1"/>
          </p:cNvSpPr>
          <p:nvPr>
            <p:ph type="sldNum" sz="quarter" idx="11"/>
          </p:nvPr>
        </p:nvSpPr>
        <p:spPr/>
        <p:txBody>
          <a:bodyPr/>
          <a:lstStyle/>
          <a:p>
            <a:fld id="{1D922F43-F8B9-47CE-99AA-6315472201AC}" type="slidenum">
              <a:rPr lang="en-US" smtClean="0"/>
              <a:t>17</a:t>
            </a:fld>
            <a:endParaRPr lang="en-US"/>
          </a:p>
        </p:txBody>
      </p:sp>
    </p:spTree>
    <p:extLst>
      <p:ext uri="{BB962C8B-B14F-4D97-AF65-F5344CB8AC3E}">
        <p14:creationId xmlns:p14="http://schemas.microsoft.com/office/powerpoint/2010/main" val="406293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EECT 111 - 50C Lab Note Book</a:t>
            </a:r>
            <a:endParaRPr lang="en-US"/>
          </a:p>
        </p:txBody>
      </p:sp>
      <p:sp>
        <p:nvSpPr>
          <p:cNvPr id="5" name="Slide Number Placeholder 4"/>
          <p:cNvSpPr>
            <a:spLocks noGrp="1"/>
          </p:cNvSpPr>
          <p:nvPr>
            <p:ph type="sldNum" sz="quarter" idx="11"/>
          </p:nvPr>
        </p:nvSpPr>
        <p:spPr/>
        <p:txBody>
          <a:bodyPr/>
          <a:lstStyle/>
          <a:p>
            <a:fld id="{1D922F43-F8B9-47CE-99AA-6315472201AC}" type="slidenum">
              <a:rPr lang="en-US" smtClean="0"/>
              <a:t>45</a:t>
            </a:fld>
            <a:endParaRPr lang="en-US"/>
          </a:p>
        </p:txBody>
      </p:sp>
    </p:spTree>
    <p:extLst>
      <p:ext uri="{BB962C8B-B14F-4D97-AF65-F5344CB8AC3E}">
        <p14:creationId xmlns:p14="http://schemas.microsoft.com/office/powerpoint/2010/main" val="55171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110BD6-C90E-4395-9F02-E92D9A40C7DD}"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
        <p:nvSpPr>
          <p:cNvPr id="6" name="Slide Number Placeholder 5"/>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194568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F7F9B-A6DF-47CB-8251-EA8A0409A773}"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
        <p:nvSpPr>
          <p:cNvPr id="6" name="Slide Number Placeholder 5"/>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281495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78C86-B5CD-48D8-B03A-A9C1142EBEE8}"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
        <p:nvSpPr>
          <p:cNvPr id="6" name="Slide Number Placeholder 5"/>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101603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FE0DF-4BEE-47BA-B155-405FB63EB207}"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
        <p:nvSpPr>
          <p:cNvPr id="6" name="Slide Number Placeholder 5"/>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251559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DC670-B686-4870-9DC4-B44F87B178F9}" type="datetime1">
              <a:rPr lang="en-US" smtClean="0"/>
              <a:t>5/8/2015</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
        <p:nvSpPr>
          <p:cNvPr id="6" name="Slide Number Placeholder 5"/>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94344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4E9794-50EA-497F-8E31-1BFB2EC81237}"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EECT111-50C</a:t>
            </a:r>
            <a:endParaRPr lang="en-US"/>
          </a:p>
        </p:txBody>
      </p:sp>
      <p:sp>
        <p:nvSpPr>
          <p:cNvPr id="7" name="Slide Number Placeholder 6"/>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3639748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0F854-A810-4D25-8ADC-57603D83389F}" type="datetime1">
              <a:rPr lang="en-US" smtClean="0"/>
              <a:t>5/8/2015</a:t>
            </a:fld>
            <a:endParaRPr lang="en-US"/>
          </a:p>
        </p:txBody>
      </p:sp>
      <p:sp>
        <p:nvSpPr>
          <p:cNvPr id="8" name="Footer Placeholder 7"/>
          <p:cNvSpPr>
            <a:spLocks noGrp="1"/>
          </p:cNvSpPr>
          <p:nvPr>
            <p:ph type="ftr" sz="quarter" idx="11"/>
          </p:nvPr>
        </p:nvSpPr>
        <p:spPr/>
        <p:txBody>
          <a:bodyPr/>
          <a:lstStyle/>
          <a:p>
            <a:r>
              <a:rPr lang="en-US" smtClean="0"/>
              <a:t>EECT111-50C</a:t>
            </a:r>
            <a:endParaRPr lang="en-US"/>
          </a:p>
        </p:txBody>
      </p:sp>
      <p:sp>
        <p:nvSpPr>
          <p:cNvPr id="9" name="Slide Number Placeholder 8"/>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139576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406196-E9BC-4E5A-A12F-9752F63A9CBB}" type="datetime1">
              <a:rPr lang="en-US" smtClean="0"/>
              <a:t>5/8/2015</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31054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12537-604A-4596-BF39-54C57800E83D}" type="datetime1">
              <a:rPr lang="en-US" smtClean="0"/>
              <a:t>5/8/2015</a:t>
            </a:fld>
            <a:endParaRPr lang="en-US"/>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345175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9A59FB-B93E-4CEC-8E9B-192E3DFAE51E}"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EECT111-50C</a:t>
            </a:r>
            <a:endParaRPr lang="en-US"/>
          </a:p>
        </p:txBody>
      </p:sp>
      <p:sp>
        <p:nvSpPr>
          <p:cNvPr id="7" name="Slide Number Placeholder 6"/>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278067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1C819-40EC-4841-A5F4-4A70390A506E}" type="datetime1">
              <a:rPr lang="en-US" smtClean="0"/>
              <a:t>5/8/2015</a:t>
            </a:fld>
            <a:endParaRPr lang="en-US"/>
          </a:p>
        </p:txBody>
      </p:sp>
      <p:sp>
        <p:nvSpPr>
          <p:cNvPr id="6" name="Footer Placeholder 5"/>
          <p:cNvSpPr>
            <a:spLocks noGrp="1"/>
          </p:cNvSpPr>
          <p:nvPr>
            <p:ph type="ftr" sz="quarter" idx="11"/>
          </p:nvPr>
        </p:nvSpPr>
        <p:spPr/>
        <p:txBody>
          <a:bodyPr/>
          <a:lstStyle/>
          <a:p>
            <a:r>
              <a:rPr lang="en-US" smtClean="0"/>
              <a:t>EECT111-50C</a:t>
            </a:r>
            <a:endParaRPr lang="en-US"/>
          </a:p>
        </p:txBody>
      </p:sp>
      <p:sp>
        <p:nvSpPr>
          <p:cNvPr id="7" name="Slide Number Placeholder 6"/>
          <p:cNvSpPr>
            <a:spLocks noGrp="1"/>
          </p:cNvSpPr>
          <p:nvPr>
            <p:ph type="sldNum" sz="quarter" idx="12"/>
          </p:nvPr>
        </p:nvSpPr>
        <p:spPr/>
        <p:txBody>
          <a:bodyPr/>
          <a:lstStyle/>
          <a:p>
            <a:fld id="{17D2F358-A03B-4556-BE8A-784855E4A912}" type="slidenum">
              <a:rPr lang="en-US" smtClean="0"/>
              <a:t>‹#›</a:t>
            </a:fld>
            <a:endParaRPr lang="en-US"/>
          </a:p>
        </p:txBody>
      </p:sp>
    </p:spTree>
    <p:extLst>
      <p:ext uri="{BB962C8B-B14F-4D97-AF65-F5344CB8AC3E}">
        <p14:creationId xmlns:p14="http://schemas.microsoft.com/office/powerpoint/2010/main" val="88910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7D5E6-4BB4-435E-9329-F49DF42A143F}" type="datetime1">
              <a:rPr lang="en-US" smtClean="0"/>
              <a:t>5/8/2015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EECT111-50C</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2F358-A03B-4556-BE8A-784855E4A912}" type="slidenum">
              <a:rPr lang="en-US" smtClean="0"/>
              <a:t>‹#›</a:t>
            </a:fld>
            <a:endParaRPr lang="en-US"/>
          </a:p>
        </p:txBody>
      </p:sp>
    </p:spTree>
    <p:extLst>
      <p:ext uri="{BB962C8B-B14F-4D97-AF65-F5344CB8AC3E}">
        <p14:creationId xmlns:p14="http://schemas.microsoft.com/office/powerpoint/2010/main" val="2986230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emf"/></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emf"/><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47.emf"/><Relationship Id="rId4" Type="http://schemas.openxmlformats.org/officeDocument/2006/relationships/image" Target="../media/image85.emf"/></Relationships>
</file>

<file path=ppt/slides/_rels/slide5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emf"/></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6.xml"/><Relationship Id="rId4" Type="http://schemas.openxmlformats.org/officeDocument/2006/relationships/image" Target="../media/image122.emf"/></Relationships>
</file>

<file path=ppt/slides/_rels/slide7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6.xml"/><Relationship Id="rId4" Type="http://schemas.openxmlformats.org/officeDocument/2006/relationships/image" Target="../media/image125.emf"/></Relationships>
</file>

<file path=ppt/slides/_rels/slide7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12192000" cy="6858000"/>
          </a:xfrm>
          <a:prstGeom prst="rect">
            <a:avLst/>
          </a:prstGeom>
        </p:spPr>
      </p:pic>
      <p:pic>
        <p:nvPicPr>
          <p:cNvPr id="3" name="Picture 2"/>
          <p:cNvPicPr>
            <a:picLocks noChangeAspect="1"/>
          </p:cNvPicPr>
          <p:nvPr/>
        </p:nvPicPr>
        <p:blipFill>
          <a:blip r:embed="rId4"/>
          <a:stretch>
            <a:fillRect/>
          </a:stretch>
        </p:blipFill>
        <p:spPr>
          <a:xfrm>
            <a:off x="3241132" y="0"/>
            <a:ext cx="6169567" cy="4429125"/>
          </a:xfrm>
          <a:prstGeom prst="rect">
            <a:avLst/>
          </a:prstGeom>
        </p:spPr>
      </p:pic>
      <p:sp>
        <p:nvSpPr>
          <p:cNvPr id="5" name="Rectangle 4"/>
          <p:cNvSpPr/>
          <p:nvPr/>
        </p:nvSpPr>
        <p:spPr>
          <a:xfrm>
            <a:off x="1481702" y="4167485"/>
            <a:ext cx="8904745" cy="1754326"/>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EECT 111 – 50C </a:t>
            </a:r>
            <a:b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Lab Notebook: Circuit Analysis</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p:cNvSpPr txBox="1"/>
          <p:nvPr/>
        </p:nvSpPr>
        <p:spPr>
          <a:xfrm>
            <a:off x="3495675" y="6324600"/>
            <a:ext cx="184731" cy="369332"/>
          </a:xfrm>
          <a:prstGeom prst="rect">
            <a:avLst/>
          </a:prstGeom>
          <a:noFill/>
        </p:spPr>
        <p:txBody>
          <a:bodyPr wrap="none" rtlCol="0">
            <a:spAutoFit/>
          </a:bodyPr>
          <a:lstStyle/>
          <a:p>
            <a:endParaRPr lang="en-US" dirty="0"/>
          </a:p>
        </p:txBody>
      </p:sp>
      <p:sp>
        <p:nvSpPr>
          <p:cNvPr id="8" name="Rectangle 7"/>
          <p:cNvSpPr/>
          <p:nvPr/>
        </p:nvSpPr>
        <p:spPr>
          <a:xfrm>
            <a:off x="1526884" y="5761762"/>
            <a:ext cx="2572948" cy="1569660"/>
          </a:xfrm>
          <a:prstGeom prst="rect">
            <a:avLst/>
          </a:prstGeom>
          <a:noFill/>
        </p:spPr>
        <p:txBody>
          <a:bodyPr wrap="none" lIns="91440" tIns="45720" rIns="91440" bIns="45720">
            <a:spAutoFit/>
          </a:bodyPr>
          <a:lstStyle/>
          <a:p>
            <a:r>
              <a:rPr lang="fi-FI"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May 7, 2015</a:t>
            </a:r>
          </a:p>
          <a:p>
            <a:r>
              <a:rPr lang="fi-FI"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Olivia Koehler</a:t>
            </a:r>
          </a:p>
          <a:p>
            <a:pPr algn="ctr"/>
            <a:endParaRPr lang="en-US" sz="32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13" name="Slide Number Placeholder 12"/>
          <p:cNvSpPr>
            <a:spLocks noGrp="1"/>
          </p:cNvSpPr>
          <p:nvPr>
            <p:ph type="sldNum" sz="quarter" idx="12"/>
          </p:nvPr>
        </p:nvSpPr>
        <p:spPr/>
        <p:txBody>
          <a:bodyPr/>
          <a:lstStyle/>
          <a:p>
            <a:fld id="{17D2F358-A03B-4556-BE8A-784855E4A912}" type="slidenum">
              <a:rPr lang="en-US" smtClean="0"/>
              <a:t>1</a:t>
            </a:fld>
            <a:endParaRPr lang="en-US"/>
          </a:p>
        </p:txBody>
      </p:sp>
      <p:sp>
        <p:nvSpPr>
          <p:cNvPr id="2" name="Footer Placeholder 1"/>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257603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Lab 2 - Reading and Sorting Resistors</a:t>
            </a:r>
            <a:r>
              <a:rPr lang="en-US" dirty="0" smtClean="0"/>
              <a:t/>
            </a:r>
            <a:br>
              <a:rPr lang="en-US" dirty="0" smtClean="0"/>
            </a:br>
            <a:r>
              <a:rPr lang="en-US" sz="2800" i="1" dirty="0">
                <a:solidFill>
                  <a:prstClr val="black"/>
                </a:solidFill>
              </a:rPr>
              <a:t>(</a:t>
            </a:r>
            <a:r>
              <a:rPr lang="en-US" sz="2800" i="1" dirty="0" smtClean="0">
                <a:solidFill>
                  <a:prstClr val="black"/>
                </a:solidFill>
              </a:rPr>
              <a:t>Calculations) </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10</a:t>
            </a:fld>
            <a:endParaRPr lang="en-US"/>
          </a:p>
        </p:txBody>
      </p:sp>
      <p:pic>
        <p:nvPicPr>
          <p:cNvPr id="3" name="Picture 2"/>
          <p:cNvPicPr>
            <a:picLocks noChangeAspect="1"/>
          </p:cNvPicPr>
          <p:nvPr/>
        </p:nvPicPr>
        <p:blipFill>
          <a:blip r:embed="rId2"/>
          <a:stretch>
            <a:fillRect/>
          </a:stretch>
        </p:blipFill>
        <p:spPr>
          <a:xfrm>
            <a:off x="570833" y="1582863"/>
            <a:ext cx="11050333" cy="4881312"/>
          </a:xfrm>
          <a:prstGeom prst="rect">
            <a:avLst/>
          </a:prstGeom>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27434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645243" y="1382089"/>
            <a:ext cx="3190498" cy="2480355"/>
          </a:xfrm>
          <a:prstGeom prst="rect">
            <a:avLst/>
          </a:prstGeom>
        </p:spPr>
      </p:pic>
      <p:sp>
        <p:nvSpPr>
          <p:cNvPr id="2" name="Title 1"/>
          <p:cNvSpPr>
            <a:spLocks noGrp="1"/>
          </p:cNvSpPr>
          <p:nvPr>
            <p:ph type="title"/>
          </p:nvPr>
        </p:nvSpPr>
        <p:spPr/>
        <p:txBody>
          <a:bodyPr>
            <a:normAutofit fontScale="90000"/>
          </a:bodyPr>
          <a:lstStyle/>
          <a:p>
            <a:pPr algn="ctr"/>
            <a:r>
              <a:rPr lang="en-US" sz="6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Lab 2 - Reading and Sorting Resistors</a:t>
            </a:r>
            <a:r>
              <a:rPr lang="en-US" dirty="0" smtClean="0"/>
              <a:t/>
            </a:r>
            <a:br>
              <a:rPr lang="en-US" dirty="0" smtClean="0"/>
            </a:br>
            <a:r>
              <a:rPr lang="en-US" sz="2800" i="1" dirty="0" smtClean="0">
                <a:solidFill>
                  <a:prstClr val="black"/>
                </a:solidFill>
              </a:rPr>
              <a:t>(Measurements) </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11</a:t>
            </a:fld>
            <a:endParaRPr lang="en-US"/>
          </a:p>
        </p:txBody>
      </p:sp>
      <p:pic>
        <p:nvPicPr>
          <p:cNvPr id="5" name="Picture 4"/>
          <p:cNvPicPr>
            <a:picLocks noChangeAspect="1"/>
          </p:cNvPicPr>
          <p:nvPr/>
        </p:nvPicPr>
        <p:blipFill>
          <a:blip r:embed="rId3"/>
          <a:stretch>
            <a:fillRect/>
          </a:stretch>
        </p:blipFill>
        <p:spPr>
          <a:xfrm>
            <a:off x="2254086" y="4023518"/>
            <a:ext cx="7329762" cy="1254517"/>
          </a:xfrm>
          <a:prstGeom prst="rect">
            <a:avLst/>
          </a:prstGeom>
        </p:spPr>
      </p:pic>
      <p:sp>
        <p:nvSpPr>
          <p:cNvPr id="3" name="Footer Placeholder 2"/>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4094106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Lab 2 - Reading and Sorting Resistors</a:t>
            </a:r>
            <a:r>
              <a:rPr lang="en-US" dirty="0" smtClean="0"/>
              <a:t/>
            </a:r>
            <a:br>
              <a:rPr lang="en-US" dirty="0" smtClean="0"/>
            </a:br>
            <a:r>
              <a:rPr lang="en-US" sz="2800" i="1" dirty="0" smtClean="0">
                <a:solidFill>
                  <a:prstClr val="black"/>
                </a:solidFill>
              </a:rPr>
              <a:t>(Pictures) </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12</a:t>
            </a:fld>
            <a:endParaRPr lang="en-US"/>
          </a:p>
        </p:txBody>
      </p:sp>
      <p:pic>
        <p:nvPicPr>
          <p:cNvPr id="4098" name="Picture 2" descr="http://i.stack.imgur.com/TEJ6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1530995"/>
            <a:ext cx="46386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27609" y="2640169"/>
            <a:ext cx="4885537" cy="3546952"/>
          </a:xfrm>
          <a:prstGeom prst="rect">
            <a:avLst/>
          </a:prstGeom>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03611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576" y="3304514"/>
            <a:ext cx="5290152" cy="3190623"/>
          </a:xfrm>
          <a:prstGeom prst="rect">
            <a:avLst/>
          </a:prstGeom>
        </p:spPr>
      </p:pic>
      <p:sp>
        <p:nvSpPr>
          <p:cNvPr id="2" name="Title 1"/>
          <p:cNvSpPr>
            <a:spLocks noGrp="1"/>
          </p:cNvSpPr>
          <p:nvPr>
            <p:ph type="title"/>
          </p:nvPr>
        </p:nvSpPr>
        <p:spPr/>
        <p:txBody>
          <a:bodyPr>
            <a:normAutofit fontScale="90000"/>
          </a:bodyPr>
          <a:lstStyle/>
          <a:p>
            <a:pPr algn="ctr"/>
            <a:r>
              <a:rPr lang="en-US" sz="6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Lab 2 - Reading and Sorting Resistors</a:t>
            </a:r>
            <a:r>
              <a:rPr lang="en-US" dirty="0" smtClean="0"/>
              <a:t/>
            </a:r>
            <a:br>
              <a:rPr lang="en-US" dirty="0" smtClean="0"/>
            </a:br>
            <a:r>
              <a:rPr lang="en-US" sz="2800" i="1" dirty="0" smtClean="0">
                <a:solidFill>
                  <a:prstClr val="black"/>
                </a:solidFill>
              </a:rPr>
              <a:t>(Conclusion) </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13</a:t>
            </a:fld>
            <a:endParaRPr lang="en-US"/>
          </a:p>
        </p:txBody>
      </p:sp>
      <p:sp>
        <p:nvSpPr>
          <p:cNvPr id="4" name="Rectangle 3"/>
          <p:cNvSpPr/>
          <p:nvPr/>
        </p:nvSpPr>
        <p:spPr>
          <a:xfrm>
            <a:off x="1857375" y="1833860"/>
            <a:ext cx="6096000" cy="2062103"/>
          </a:xfrm>
          <a:prstGeom prst="rect">
            <a:avLst/>
          </a:prstGeom>
        </p:spPr>
        <p:txBody>
          <a:bodyPr>
            <a:spAutoFit/>
          </a:bodyPr>
          <a:lstStyle/>
          <a:p>
            <a:r>
              <a:rPr lang="en-US" sz="3200" dirty="0" smtClean="0">
                <a:solidFill>
                  <a:schemeClr val="tx2">
                    <a:lumMod val="40000"/>
                    <a:lumOff val="60000"/>
                  </a:schemeClr>
                </a:solidFill>
              </a:rPr>
              <a:t>All calculations and measurements agreed with one another. All resistors measured were within their 5% tolerance range.</a:t>
            </a:r>
          </a:p>
        </p:txBody>
      </p:sp>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96136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36527" y="2969537"/>
            <a:ext cx="3386813" cy="3386813"/>
          </a:xfrm>
          <a:prstGeom prst="rect">
            <a:avLst/>
          </a:prstGeom>
        </p:spPr>
      </p:pic>
      <p:sp>
        <p:nvSpPr>
          <p:cNvPr id="2" name="Title 1"/>
          <p:cNvSpPr>
            <a:spLocks noGrp="1"/>
          </p:cNvSpPr>
          <p:nvPr>
            <p:ph type="ctrTitle"/>
          </p:nvPr>
        </p:nvSpPr>
        <p:spPr/>
        <p:txBody>
          <a:bodyPr/>
          <a:lstStyle/>
          <a:p>
            <a:pPr lvl="0">
              <a:lnSpc>
                <a:spcPct val="100000"/>
              </a:lnSpc>
              <a:spcBef>
                <a:spcPts val="0"/>
              </a:spcBef>
            </a:pPr>
            <a:r>
              <a:rPr lang="en-US" sz="54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ea typeface="+mn-ea"/>
                <a:cs typeface="+mn-cs"/>
              </a:rPr>
              <a:t>Lab 3 - Series Resistors, Current, and Voltage</a:t>
            </a:r>
          </a:p>
        </p:txBody>
      </p:sp>
      <p:sp>
        <p:nvSpPr>
          <p:cNvPr id="4" name="Slide Number Placeholder 3"/>
          <p:cNvSpPr>
            <a:spLocks noGrp="1"/>
          </p:cNvSpPr>
          <p:nvPr>
            <p:ph type="sldNum" sz="quarter" idx="12"/>
          </p:nvPr>
        </p:nvSpPr>
        <p:spPr/>
        <p:txBody>
          <a:bodyPr/>
          <a:lstStyle/>
          <a:p>
            <a:fld id="{17D2F358-A03B-4556-BE8A-784855E4A912}" type="slidenum">
              <a:rPr lang="en-US" smtClean="0"/>
              <a:t>14</a:t>
            </a:fld>
            <a:endParaRPr lang="en-US"/>
          </a:p>
        </p:txBody>
      </p:sp>
      <p:sp>
        <p:nvSpPr>
          <p:cNvPr id="6" name="Rectangle 5"/>
          <p:cNvSpPr/>
          <p:nvPr/>
        </p:nvSpPr>
        <p:spPr>
          <a:xfrm>
            <a:off x="4740914" y="3635734"/>
            <a:ext cx="2500621" cy="424732"/>
          </a:xfrm>
          <a:prstGeom prst="rect">
            <a:avLst/>
          </a:prstGeom>
        </p:spPr>
        <p:txBody>
          <a:bodyPr wrap="none">
            <a:spAutoFit/>
          </a:bodyPr>
          <a:lstStyle/>
          <a:p>
            <a:pPr lvl="0" algn="ctr">
              <a:lnSpc>
                <a:spcPct val="90000"/>
              </a:lnSpc>
              <a:spcBef>
                <a:spcPts val="1000"/>
              </a:spcBef>
            </a:pPr>
            <a:r>
              <a:rPr lang="en-US" sz="2400" dirty="0">
                <a:solidFill>
                  <a:prstClr val="black"/>
                </a:solidFill>
              </a:rPr>
              <a:t>Star Date: </a:t>
            </a:r>
            <a:r>
              <a:rPr lang="en-US" sz="2400" dirty="0" smtClean="0">
                <a:solidFill>
                  <a:prstClr val="black"/>
                </a:solidFill>
              </a:rPr>
              <a:t>1/29/15</a:t>
            </a:r>
            <a:endParaRPr lang="en-US" sz="2400" dirty="0">
              <a:solidFill>
                <a:prstClr val="black"/>
              </a:solidFill>
            </a:endParaRPr>
          </a:p>
        </p:txBody>
      </p:sp>
      <p:sp>
        <p:nvSpPr>
          <p:cNvPr id="3" name="Footer Placeholder 2"/>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61969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80214" y="2480650"/>
            <a:ext cx="4048756" cy="2473164"/>
          </a:xfrm>
          <a:prstGeom prst="rect">
            <a:avLst/>
          </a:prstGeom>
        </p:spPr>
      </p:pic>
      <p:sp>
        <p:nvSpPr>
          <p:cNvPr id="2" name="Title 1"/>
          <p:cNvSpPr>
            <a:spLocks noGrp="1"/>
          </p:cNvSpPr>
          <p:nvPr>
            <p:ph type="title"/>
          </p:nvPr>
        </p:nvSpPr>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Voltage</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15</a:t>
            </a:fld>
            <a:endParaRPr lang="en-US" dirty="0"/>
          </a:p>
        </p:txBody>
      </p:sp>
      <p:sp>
        <p:nvSpPr>
          <p:cNvPr id="7" name="Rectangle 6"/>
          <p:cNvSpPr/>
          <p:nvPr/>
        </p:nvSpPr>
        <p:spPr>
          <a:xfrm>
            <a:off x="1066800" y="1690688"/>
            <a:ext cx="7543800" cy="448327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smtClean="0">
                <a:solidFill>
                  <a:srgbClr val="FFC000"/>
                </a:solidFill>
              </a:rPr>
              <a:t>Purpose</a:t>
            </a:r>
            <a:r>
              <a:rPr lang="en-US" sz="2800" dirty="0">
                <a:solidFill>
                  <a:srgbClr val="FFC000"/>
                </a:solidFill>
              </a:rPr>
              <a:t>: </a:t>
            </a:r>
            <a:r>
              <a:rPr lang="en-US" sz="2800" dirty="0" smtClean="0">
                <a:solidFill>
                  <a:srgbClr val="FFC000"/>
                </a:solidFill>
              </a:rPr>
              <a:t>To experiment </a:t>
            </a:r>
            <a:r>
              <a:rPr lang="en-US" sz="2800" dirty="0">
                <a:solidFill>
                  <a:srgbClr val="FFC000"/>
                </a:solidFill>
              </a:rPr>
              <a:t>with series circuits and verify that the simulation, analysis (calculations) and measured test results all agree</a:t>
            </a:r>
            <a:r>
              <a:rPr lang="en-US" sz="2800" dirty="0" smtClean="0">
                <a:solidFill>
                  <a:srgbClr val="FFC000"/>
                </a:solidFill>
              </a:rPr>
              <a:t>.</a:t>
            </a:r>
          </a:p>
          <a:p>
            <a:pPr marL="228600" lvl="0" indent="-228600">
              <a:lnSpc>
                <a:spcPct val="90000"/>
              </a:lnSpc>
              <a:spcBef>
                <a:spcPts val="1000"/>
              </a:spcBef>
              <a:buFont typeface="Arial" panose="020B0604020202020204" pitchFamily="34" charset="0"/>
              <a:buChar char="•"/>
            </a:pPr>
            <a:endParaRPr lang="en-US" sz="2800" dirty="0" smtClean="0">
              <a:solidFill>
                <a:srgbClr val="FFC000"/>
              </a:solidFill>
            </a:endParaRPr>
          </a:p>
          <a:p>
            <a:pPr marL="228600" lvl="0" indent="-228600">
              <a:lnSpc>
                <a:spcPct val="90000"/>
              </a:lnSpc>
              <a:spcBef>
                <a:spcPts val="1000"/>
              </a:spcBef>
              <a:buFont typeface="Arial" panose="020B0604020202020204" pitchFamily="34" charset="0"/>
              <a:buChar char="•"/>
            </a:pPr>
            <a:r>
              <a:rPr lang="en-US" sz="2800" dirty="0" smtClean="0">
                <a:solidFill>
                  <a:srgbClr val="FFC000"/>
                </a:solidFill>
              </a:rPr>
              <a:t>Equipment/Material</a:t>
            </a:r>
            <a:r>
              <a:rPr lang="en-US" sz="2800" dirty="0">
                <a:solidFill>
                  <a:srgbClr val="FFC000"/>
                </a:solidFill>
              </a:rPr>
              <a:t>: </a:t>
            </a:r>
            <a:r>
              <a:rPr lang="en-US" sz="2800" dirty="0" smtClean="0">
                <a:solidFill>
                  <a:srgbClr val="FFC000"/>
                </a:solidFill>
              </a:rPr>
              <a:t>Resistors (10K</a:t>
            </a:r>
            <a:r>
              <a:rPr lang="el-GR" sz="2800" dirty="0" smtClean="0">
                <a:solidFill>
                  <a:srgbClr val="FFC000"/>
                </a:solidFill>
                <a:latin typeface="Calibri" panose="020F0502020204030204" pitchFamily="34" charset="0"/>
              </a:rPr>
              <a:t>Ω</a:t>
            </a:r>
            <a:r>
              <a:rPr lang="en-US" sz="2800" dirty="0" smtClean="0">
                <a:solidFill>
                  <a:srgbClr val="FFC000"/>
                </a:solidFill>
                <a:latin typeface="Calibri" panose="020F0502020204030204" pitchFamily="34" charset="0"/>
              </a:rPr>
              <a:t>, 2.2k</a:t>
            </a:r>
            <a:r>
              <a:rPr lang="el-GR" sz="2800" dirty="0" smtClean="0">
                <a:solidFill>
                  <a:srgbClr val="FFC000"/>
                </a:solidFill>
                <a:latin typeface="Calibri" panose="020F0502020204030204" pitchFamily="34" charset="0"/>
              </a:rPr>
              <a:t>Ω</a:t>
            </a:r>
            <a:r>
              <a:rPr lang="en-US" sz="2800" dirty="0" smtClean="0">
                <a:solidFill>
                  <a:srgbClr val="FFC000"/>
                </a:solidFill>
                <a:latin typeface="Calibri" panose="020F0502020204030204" pitchFamily="34" charset="0"/>
              </a:rPr>
              <a:t> &amp; 4.7k</a:t>
            </a:r>
            <a:r>
              <a:rPr lang="el-GR" sz="2800" dirty="0">
                <a:solidFill>
                  <a:srgbClr val="FFC000"/>
                </a:solidFill>
                <a:latin typeface="Calibri" panose="020F0502020204030204" pitchFamily="34" charset="0"/>
              </a:rPr>
              <a:t> </a:t>
            </a:r>
            <a:r>
              <a:rPr lang="el-GR" sz="2800" dirty="0" smtClean="0">
                <a:solidFill>
                  <a:srgbClr val="FFC000"/>
                </a:solidFill>
                <a:latin typeface="Calibri" panose="020F0502020204030204" pitchFamily="34" charset="0"/>
              </a:rPr>
              <a:t>Ω</a:t>
            </a:r>
            <a:r>
              <a:rPr lang="en-US" sz="2800" dirty="0">
                <a:solidFill>
                  <a:srgbClr val="FFC000"/>
                </a:solidFill>
                <a:latin typeface="Calibri" panose="020F0502020204030204" pitchFamily="34" charset="0"/>
              </a:rPr>
              <a:t>), Digital Multimeter &amp; NI Elvis II+ </a:t>
            </a:r>
            <a:r>
              <a:rPr lang="en-US" sz="2800" dirty="0" smtClean="0">
                <a:solidFill>
                  <a:srgbClr val="FFC000"/>
                </a:solidFill>
                <a:latin typeface="Calibri" panose="020F0502020204030204" pitchFamily="34" charset="0"/>
              </a:rPr>
              <a:t>Board.</a:t>
            </a:r>
            <a:endParaRPr lang="en-US" sz="2800" dirty="0">
              <a:solidFill>
                <a:srgbClr val="FFC000"/>
              </a:solidFill>
            </a:endParaRPr>
          </a:p>
          <a:p>
            <a:pPr marL="228600" lvl="0" indent="-228600">
              <a:lnSpc>
                <a:spcPct val="90000"/>
              </a:lnSpc>
              <a:spcBef>
                <a:spcPts val="1000"/>
              </a:spcBef>
              <a:buFont typeface="Arial" panose="020B0604020202020204" pitchFamily="34" charset="0"/>
              <a:buChar char="•"/>
            </a:pPr>
            <a:endParaRPr lang="en-US" sz="2800" dirty="0">
              <a:solidFill>
                <a:srgbClr val="FFC000"/>
              </a:solidFill>
            </a:endParaRPr>
          </a:p>
          <a:p>
            <a:pPr marL="228600" lvl="0" indent="-228600">
              <a:lnSpc>
                <a:spcPct val="90000"/>
              </a:lnSpc>
              <a:spcBef>
                <a:spcPts val="1000"/>
              </a:spcBef>
              <a:buFont typeface="Arial" panose="020B0604020202020204" pitchFamily="34" charset="0"/>
              <a:buChar char="•"/>
            </a:pPr>
            <a:r>
              <a:rPr lang="en-US" sz="2800" dirty="0">
                <a:solidFill>
                  <a:srgbClr val="FFC000"/>
                </a:solidFill>
              </a:rPr>
              <a:t>Procedure</a:t>
            </a:r>
            <a:r>
              <a:rPr lang="en-US" sz="2800" dirty="0" smtClean="0">
                <a:solidFill>
                  <a:srgbClr val="FFC000"/>
                </a:solidFill>
              </a:rPr>
              <a:t>: Three resistors are hooked </a:t>
            </a:r>
            <a:r>
              <a:rPr lang="en-US" sz="2800" dirty="0">
                <a:solidFill>
                  <a:srgbClr val="FFC000"/>
                </a:solidFill>
              </a:rPr>
              <a:t>together via NI Elvis II+ </a:t>
            </a:r>
            <a:r>
              <a:rPr lang="en-US" sz="2800" dirty="0" smtClean="0">
                <a:solidFill>
                  <a:srgbClr val="FFC000"/>
                </a:solidFill>
              </a:rPr>
              <a:t>Board. Using a DMM, total resistance, voltage and current are found. </a:t>
            </a:r>
            <a:endParaRPr lang="en-US" sz="2800" dirty="0">
              <a:solidFill>
                <a:srgbClr val="FFC000"/>
              </a:solidFill>
            </a:endParaRPr>
          </a:p>
        </p:txBody>
      </p:sp>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2622185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703992" y="3048971"/>
            <a:ext cx="2548729" cy="3436169"/>
          </a:xfrm>
          <a:prstGeom prst="rect">
            <a:avLst/>
          </a:prstGeom>
        </p:spPr>
      </p:pic>
      <p:sp>
        <p:nvSpPr>
          <p:cNvPr id="2" name="Title 1"/>
          <p:cNvSpPr>
            <a:spLocks noGrp="1"/>
          </p:cNvSpPr>
          <p:nvPr>
            <p:ph type="title"/>
          </p:nvPr>
        </p:nvSpPr>
        <p:spPr>
          <a:noFill/>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Voltage</a:t>
            </a:r>
            <a:r>
              <a:rPr lang="en-US" dirty="0" smtClean="0"/>
              <a:t/>
            </a:r>
            <a:br>
              <a:rPr lang="en-US" dirty="0" smtClean="0"/>
            </a:br>
            <a:r>
              <a:rPr lang="en-US" sz="2800" i="1" dirty="0">
                <a:solidFill>
                  <a:prstClr val="black"/>
                </a:solidFill>
              </a:rPr>
              <a:t>(Calculations</a:t>
            </a:r>
            <a:r>
              <a:rPr lang="en-US" sz="2800" i="1" dirty="0" smtClean="0">
                <a:solidFill>
                  <a:prstClr val="black"/>
                </a:solidFill>
              </a:rPr>
              <a:t>)</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16</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9" name="Picture 8"/>
          <p:cNvPicPr>
            <a:picLocks noChangeAspect="1"/>
          </p:cNvPicPr>
          <p:nvPr/>
        </p:nvPicPr>
        <p:blipFill>
          <a:blip r:embed="rId3"/>
          <a:stretch>
            <a:fillRect/>
          </a:stretch>
        </p:blipFill>
        <p:spPr>
          <a:xfrm>
            <a:off x="2293476" y="1521008"/>
            <a:ext cx="5544422" cy="4912616"/>
          </a:xfrm>
          <a:prstGeom prst="rect">
            <a:avLst/>
          </a:prstGeom>
        </p:spPr>
      </p:pic>
    </p:spTree>
    <p:extLst>
      <p:ext uri="{BB962C8B-B14F-4D97-AF65-F5344CB8AC3E}">
        <p14:creationId xmlns:p14="http://schemas.microsoft.com/office/powerpoint/2010/main" val="360456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Voltage</a:t>
            </a:r>
            <a:r>
              <a:rPr lang="en-US" dirty="0">
                <a:solidFill>
                  <a:prstClr val="black"/>
                </a:solidFill>
              </a:rPr>
              <a:t/>
            </a:r>
            <a:br>
              <a:rPr lang="en-US" dirty="0">
                <a:solidFill>
                  <a:prstClr val="black"/>
                </a:solidFill>
              </a:rPr>
            </a:br>
            <a:r>
              <a:rPr lang="en-US" sz="2800" i="1" dirty="0" smtClean="0"/>
              <a:t>(Multisim)</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3"/>
          <a:stretch>
            <a:fillRect/>
          </a:stretch>
        </p:blipFill>
        <p:spPr>
          <a:xfrm>
            <a:off x="0" y="1690688"/>
            <a:ext cx="6645499" cy="3823648"/>
          </a:xfrm>
          <a:prstGeom prst="rect">
            <a:avLst/>
          </a:prstGeom>
        </p:spPr>
      </p:pic>
      <p:pic>
        <p:nvPicPr>
          <p:cNvPr id="7" name="Picture 6"/>
          <p:cNvPicPr>
            <a:picLocks noChangeAspect="1"/>
          </p:cNvPicPr>
          <p:nvPr/>
        </p:nvPicPr>
        <p:blipFill>
          <a:blip r:embed="rId4"/>
          <a:stretch>
            <a:fillRect/>
          </a:stretch>
        </p:blipFill>
        <p:spPr>
          <a:xfrm>
            <a:off x="6620814" y="2532702"/>
            <a:ext cx="5430593" cy="3513913"/>
          </a:xfrm>
          <a:prstGeom prst="rect">
            <a:avLst/>
          </a:prstGeom>
        </p:spPr>
      </p:pic>
      <p:sp>
        <p:nvSpPr>
          <p:cNvPr id="8" name="TextBox 7"/>
          <p:cNvSpPr txBox="1"/>
          <p:nvPr/>
        </p:nvSpPr>
        <p:spPr>
          <a:xfrm>
            <a:off x="2843010" y="1167468"/>
            <a:ext cx="959477" cy="523220"/>
          </a:xfrm>
          <a:prstGeom prst="rect">
            <a:avLst/>
          </a:prstGeom>
          <a:noFill/>
        </p:spPr>
        <p:txBody>
          <a:bodyPr wrap="square" rtlCol="0">
            <a:spAutoFit/>
          </a:bodyPr>
          <a:lstStyle/>
          <a:p>
            <a:r>
              <a:rPr lang="en-US" sz="2800" dirty="0" smtClean="0"/>
              <a:t>V &amp; I</a:t>
            </a:r>
            <a:endParaRPr lang="en-US" sz="2800" dirty="0"/>
          </a:p>
        </p:txBody>
      </p:sp>
      <p:sp>
        <p:nvSpPr>
          <p:cNvPr id="9" name="TextBox 8"/>
          <p:cNvSpPr txBox="1"/>
          <p:nvPr/>
        </p:nvSpPr>
        <p:spPr>
          <a:xfrm>
            <a:off x="9601968" y="2009482"/>
            <a:ext cx="380232" cy="523220"/>
          </a:xfrm>
          <a:prstGeom prst="rect">
            <a:avLst/>
          </a:prstGeom>
          <a:noFill/>
        </p:spPr>
        <p:txBody>
          <a:bodyPr wrap="none" rtlCol="0">
            <a:spAutoFit/>
          </a:bodyPr>
          <a:lstStyle/>
          <a:p>
            <a:r>
              <a:rPr lang="en-US" sz="2800" dirty="0" smtClean="0"/>
              <a:t>R</a:t>
            </a:r>
            <a:endParaRPr lang="en-US" sz="2800" dirty="0"/>
          </a:p>
        </p:txBody>
      </p:sp>
    </p:spTree>
    <p:extLst>
      <p:ext uri="{BB962C8B-B14F-4D97-AF65-F5344CB8AC3E}">
        <p14:creationId xmlns:p14="http://schemas.microsoft.com/office/powerpoint/2010/main" val="2964965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a:t>
            </a:r>
            <a:r>
              <a:rPr lang="en-US" b="1" dirty="0" smtClean="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Voltage</a:t>
            </a:r>
            <a:br>
              <a:rPr lang="en-US" b="1" dirty="0" smtClean="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br>
            <a:r>
              <a:rPr lang="en-US" sz="2800" i="1" dirty="0" smtClean="0">
                <a:solidFill>
                  <a:prstClr val="black"/>
                </a:solidFill>
              </a:rPr>
              <a:t>(Measurements)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18</a:t>
            </a:fld>
            <a:endParaRPr lang="en-US"/>
          </a:p>
        </p:txBody>
      </p:sp>
      <p:pic>
        <p:nvPicPr>
          <p:cNvPr id="4" name="Picture 3"/>
          <p:cNvPicPr>
            <a:picLocks noChangeAspect="1"/>
          </p:cNvPicPr>
          <p:nvPr/>
        </p:nvPicPr>
        <p:blipFill>
          <a:blip r:embed="rId2"/>
          <a:stretch>
            <a:fillRect/>
          </a:stretch>
        </p:blipFill>
        <p:spPr>
          <a:xfrm>
            <a:off x="1446964" y="2207089"/>
            <a:ext cx="3302296" cy="3562199"/>
          </a:xfrm>
          <a:prstGeom prst="rect">
            <a:avLst/>
          </a:prstGeom>
        </p:spPr>
      </p:pic>
      <p:sp>
        <p:nvSpPr>
          <p:cNvPr id="5" name="AutoShape 2" descr="data:image/jpeg;base64,/9j/4AAQSkZJRgABAQAAAQABAAD/2wCEAAkGBxQSEhQUEhQVFBQXFxQVFBUUFxQUFBUUFRQWFxQVFBUYHCggGBolHBQUITEhJSkrLi4vFyAzODMsNygtLisBCgoKDg0OGhAQGywkHyYsLC0sLCwsLCwsLCwsLCwsLCwsLCwsLCwsLCwsLCwsLCwsLCwsLCwsLCwsLCwtLCwsLP/AABEIAIoBbgMBIgACEQEDEQH/xAAcAAABBQEBAQAAAAAAAAAAAAAAAQMEBQYCBwj/xABQEAABAwICAwoKBggEAwkAAAABAAIDBBESIQUxQQYTFCJRYYGRktEVMlJTVHGUodLTFkJicqKxByMzY4KTweMko+HwQ2RzJTV0srPCw+Ly/8QAGQEBAQEBAQEAAAAAAAAAAAAAAAECAwQF/8QANBEAAgIBAQQHBgUFAAAAAAAAAAECERIDBBMhMRRBUWFxkeEFFVKh0fAGMlNjkiJCQ4Gx/9oADAMBAAIRAxEAPwD3FCEICr3S17oKdz47b4XRxx4gS3HLI2NpIBFwMV9exVUT684v19Pk4tB4O/OwFz+25SR0KVumdilpIuWV0rvuwxuN+26NP0YuwHyrv7ZLv6qN0TrIP+O9Ip/Z3/OS/wCO9Jg9nd85WNkKWyld/jvSYPZ3fOSWrvSYfZnfOVkhLBXWrvSYfZj81Jau9Jh9mPzVZISwV1q30mH2c/NRat9Jh9nPzVYoSwV1q30mL2c/NS4az0mP2f8AuKwQlgr8NZ6TH7P/AHEYaz0mP2f+4rBCWCvtWekx+z/3EYaz0mP2f+4rBCWCvw1npMfs/wDcRhrPSY/Z/wC4rBCWCvw1npUfs/8AcRhrPSo/Zx8xWCEsFdhrPSo/Zx8xGCt9Kj9nHzFYoSwV2Ct9Kj9nHxoDaz0mP2cfMVihLBX4Kz0qP2cfMRgrPSo/Zx8xWCSR4AJJsALk8wUsEDBWelM9nHzEYKz0pns4+YneFuOYieRsvgHuLkcKf5l/Wz4lQM4Kz0pns4+NLvdZ6Uz2dvxruKtc5oIifYgEZs2/xLrhL/Mv62fElgZwVnpTPZ2/GlwVnpTPZ2/GpkEoeA4e/Igg2II5U4pYK/BWelM9nb8aTBWelM9nb8asUiWCvwVnpTPZ2/Gp+5evdPTRvkIdJxmy4RYCRji14tssQlVXVU8kMhqKYXcbb/BqE4GWJuxsoGo/WtY7CKmQ1KFF0bpCOeMSRuu09BBGtrmnNrhqIKlLRQQhCAEIQgBCEIAQhCAyuk5sVbJ+5pgB9+oe7Lqhb1q5jFgANQAA6MlQ0LhJLUP175Vb2Pu0wa0/iik61oLhZkRHDlzZRtNVu8wTStAJZHI8A6iWtJAPNks5uA3Z+EGSY2tZLGRdrb2LHeK4XN9dwVCmssghZLctuz3+CqnqGsjZTyOaSzEbtaL3IO1Z8/pEr3tfNBQh1OC4teRJfA3a4g2v6koHptkWWep92cDqDhpxCMDjNtdwkvbAOU3yvqWQP6RNIBgndQNFPk7H+s8TFrve3TqSgeoIUXROkmVMLJor4HtDm3yPOCOUG46Fna3dZLHpSKi3pu9yAESHFi8RzjbYc22QGsQsbum3S18E5ZTUW/xBrSJLSZkjjDI2yXe4fdZNWPqGVMLYDDhxAYrgnFcOxarAJQNegLzap/SPUySScBo9/gYbb4RJc5ZmzdQ125lo9z268VdFJPGz9dG12OHP9o1pIAOsg7NqUDTIWd3BbpXaQp3TSRtjIkczC0kiwa03z+8r59WzHveJu+YcYZcYi29sVuS+SAcSLzWr3faSjDnO0ZZjQSXHfQA0aycltty2l3VdLFO5gY54JLWkkCziBYn1JQLVCRKgBBSIQCoSXSoAUXSXiW8pzG9BcL+66lKLVZyRDnc7stt+bkBmN3G62WikjZFBvuJpcTxsrG2wJ3crupfVCMva1hc8sdHZwc2zS4OFzmMuRaosB1gFDWC+odSAxG6ndbNRCBsUG+4ow4+NlbIagn9yG62SrI3yNsbsWEss4GxaS17XHxhlyZLU0LQY47geK38k+GDkCAj0mT5W/aDh/E0f1aVKUXVP96P3sd3PUpACEKHpCtLCxjG4pH3wtJsAG+M9x2NFx1hRtJWzUYuTpExIq2j0w05SuY12NzA0OzcWHC4gHO2IO6lWCqaYmNcRaV4llJOppxTFrubAxo9RCw9RHWOzyfMsKqnkgkNRTDETbf4b2EzQPGbsbMBax2gWOwjQaN0hHURtkiN2u5iCCMi1wOYcDcEFU8elYnYeNYuNgCHA3Bw5gjLPLOyjVcD4JDUU4uTnPAMhMABxmbBMALA6najsI6RkmcpQlHmjVoUXR1eyeNskTsTXdBBGRa4bHA3BB1WUpbMghCEAIQhACbqJQxrnHU0Fx9QFynFSbs5LUczb2MobAPXO5sQ/86ArNzEX6mnv4zmPnfy45iHn3yPV/ZRKSMB7ramiNg/hBd+TwpWFYfMkeRU7rhaiqv8AoTf+m5eN7nw6gjodIsBMb3Sw1I+zvzgD2W9bByr2zTtE6amniaRikjkY0nVdzSBfmzWb0RuPI0VwGctLiJeM3MNc6Rz43C4GYJaiZTF7l5L6J0s4ai+Qj1FoI/Nb/cFbwZTYrYd5F75C2d79F1V7jtxL4KOppaktcJ3G5jccmlgbrIGdwqaPcbpeOI00VZGKfjNAJ429uJ24C4ZHUHKgsN39PTx6HlbShgixsI3s4mX3xt7EE5rV0DI3UMYmw72YGCTGbNwGMA4jyKuG4uLwdwAE4bXx7d8vix25MWxZUbjdLviFLJWR8GyY5osXb2DqvvYccthdzKA1OmmVEdNC3RLY8IdqGBzN7zPFLjbWqPdAT4e0ffXvRv68M11uNEaObTwxwx+JG0NbfM5bT+aodLbnZZdKUtW0s3qJha8EnHciQZC1j442omDRaQrWwwySvybG1zz6mi6x36OqRwoJp3/tKl00rjzWIHRkT0q73b6LnqqR0FOWBzy0OLyQMANzawOdwAraioGxwMhHitYI8uQNsf6oDIfoeH/Zw/6sv5hQ/wBGg/7z/wDEy/nIo0G5HStIXx0FTGKcuLmB+EuF+XEw2PqOy61G43csaOne178c0pL5XfVxkHV169qoM1+irSEdPouaaU2YyaRx/lx2A5STYBP/AKPdHPqp5NJ1Is55Ladh1MZquOqw/iO1WW4zccYaGSlrGxyB8jnkNJc2xawDOwIdduzmWup6drGtYwBrWgNaBsA1BRsGR/SnWllHvLP2lTIyBo5Q48b3ZfxLS6MohBDFC3VGxrOyACeu6o9NbnpajSFLM7DwenBda5xGU5g4bcoZt2LTvagOUIwlGEoAQkskugOkLm6W6FOlFGc/3Yx1vcfgCkXUekeMcpuPGDR/C0X95KgolJQFxvzeUdYRwhvlDrCWKY3o/wDZM+638k9ZRKGqYI2Xe0cVu0cgTpro/OM7Te9LLi+wbqxZ8TvtFp9TmG3vDVKsq7SWkIt7JEjLtLHeM2/FcCdvICnfDNP5+H+YzvUtFWnJ8kyZZZ3dBXmnqGSWDi6J8bQXAFrsYdiLdZbqvYHUrU6YgOQmjcTawa9hJ9QBzTekNIQAOaZomPLS27nsa5ocNeZvtuuOpOL/AKVJXzO+hCUJ3KLaMroikkdG1wbIcbcb3CIhxe5kgOFzy0Ybyl2tWsuiHyNw728A4hZxiAzZGwZB5y/V+8q4ptL03FYyaEnJrWiRhPIAACrBZjoqqs7au1aineNeP2iip9GSBwdhAADLsxNAcWOc5pNmZC7ibcw6blrTbMAeo3/onAluu0Y48jyamo58ynqKaSCQ1FM3FisaiHUJgBbGzklA1bHajsIv9G17J42yROxNPQQRkWuGtrgciDqITKqKumfBIaimGIm2/wAAyEwH12bGygbfrWsdhHRSOVGnQo2jq+OeNskTsTT0EEa2uBza4HIg5hSVsAhCEALP7p+NJSRcsxlI+zDG5w/GY/ctAsvpKTFXE7IKY9c77n3U460I+RYUQ4pPK556A7CPc0KRZMUzcDGjkaB0gC6730rBUMaVdMInGBrXyZYWvOFpzF7n1XWbdV6W2U9P27/+9avfCkxlc5QbfNo9GlrrTVOEX439UZB1VpnZBT9YP/yJl0+m/NQfg+YtpiRiWNy/ify+h3W3Jf4oeT+piDJpvyIv8r405ukirDJHgEt308bDvZOET8Iic/FhNm8QPzOVri62eJGJbhBx62/E46+071JYRjXwqjIbp9/kmgfCKgtBLSxokiaXiZgLi4HKzQ62MFpC63XmeR8LoBUWbjaWMEkQc8SMAJcNWQdYuBYQtbiKMS6HmKrT8j30dTvIkEm9ytYAHMfjDSAWaic9RCxOlKauG8GnNQWiC0o/xAu51S3EbSOLsYGeey9sl6XdF0BgNMaOqRw0xmpzqaXerPncN5OB0xY1rr4b474c7ZBdcHqxWte0z7x+rZrmwkGkfcljza2MNuTxr2z1re3RdLB5pT6H0gKOC8kxfI+IvaZZy9gbBJjMjgcTcTsHFGQICnPZVuidc1Lbw0FzZ5diBcZwQwggnIOLc1vboulgxOhI6g1VOZuENYIG3a907275jl8dzbNvhwnjjURtVNuybpDhcu8Gp3vi4d7MmDxG3tbLXden3RdctXTc1V0evY9q6NNzxUuFcTxN7NJ8tb2pu9NmPSXLWdqde4XRiK4dFfxffmfUXt39qJ4a6PSO3hfXMmXMrv8AmuuZe8XSXTor+L78y+/v2o/f+jwVzK3/AJnrlTeCs/5jrkXv110FOiv4vvzNL2/+0vP0Pn1zKr9/1yLquimL8hJYBo+tsaLnruve62TDG93I1x6gf9F1TRYWNbyADqCdFdfm+XqPf/8AUpbtdfX4dx87mCba2T3rg08m1rvevo/CEYByBZ6I+35ep1X4jf6fz9D5udTuueKdZ2c65MDvJK+iKBjd7ZkPFbsHIn95b5LeoK9El2/L1EfxHSS3fz9D52omlsjDY5Obf1XzXE1OWucLHIkauQ2X0WadnkN7IUfRtOzC4FjThfI3xR5RI2chCdFlXML8RLPLd9Vc/TxPnuMOaQRcEEEEawb5WW83bQh9JDJKA2oszLabjjj1DWvUXUcZ+ozsjuSupWHWxp9YB/MLyavs6epqwkpJY+b7vAxq+3lOcZ4VXf6HmH6KtBYpHVDxxY8mc7yMz0D8wvVAkjjDRZoDRyAADqC6X09LT3caPj7dtctq1nqPh2LsQWSJUBdDyCIulKSyAqKqmkp5DUUwxYs54BYCYW8dmxsoFs/rAWOwi/0bXsnjbJE7Ex2o6iCMiHA5gg3BB1WUeyqKqnfTyOqKduLFbf4BYCUD67NglA6HDI7CNpkNShRtHVzJ42yROxNOo6iCDYgg5ggggg6rKStACsbG4On0hdwDjKxgBIHFbTxWHqJc7rK2Sx2nYjTVjZh+yqcMch2NnY20ZP3mjD62DlQzLkWDtJjVvch9W9n340gr/wB1L/lfGsDuko5OEyHE+zsLhZzgLEWsLHlBV/uZrZZIZKdz3b4GkxPJ4xZ5OLXcHK/I4KY8LIpdRfsr73tDLkbH9lr/AJiXhZ8zL/k/MWbbosu413555ufe+2+etKNDnld2nd6uJnedxo+GHzMvXD8xLwx3mZeuD5izo0Oftdp3ek8Dn7Xad3piN53Gj4WfMy9cHzEcMPmZeuD5izh0Oftdp3eotdQb23Fxjr+u4DIXJJvkExG87jWcMPmZeuH5iOGHzMnXD8xeYHTDj4sWWwuleL89sKQ6Vf5pv81/cpijWT7D0/hp8zL1w/MRw0+Zk64fmLy/wq/zQ/mP7kHSzvNN/mP7kxQyfYeomtPmZOuD5iThx8zJ1wfMXlx0w7zbP5r+5Hhh3m2fzX9yYoZPsPUeHHzMnXB8xJw8+Zk64PmLzAaVd5pv8x/cuvCjvNN/mP7lcUMn2HpvDj5qTrg+Yl4cfNSdcPzF5j4Td5pvbf3JW6VIPGiFtpD3Gw5SLakxQyfYencLd5p/XD8xIKx2vepOuH5izFHo8PbfCR0kjVcEHpT50MOQ9ZTEzvO40HDHa96k64fmLnh581J1w/MVA7Q3N7yk8C83vKYjedxezaUwNLnRSADXnD8xQPpZH5qbqi+YoDtCi2Yy5ybLL182EYWXGMkjlbGNZHJfLtJiiqbZuqjTO+Ri0UoDnMbc71qLxf66sPCX7t/4PiWY0bo9nB2FjRjtiDtuMG4z9YVzDMHNDhtAPWpiXJk3wl+7f+D4kh0l+7f/AJfxKLiQSmIyY5S12FjWmN9wAPqcn3k74T/dv/y/iUVCtDJks6S/dv8AwfEotJpP9ZM0Rv1sfriHjNw7X/YSKHRxNfikc1rsR4pIB4jcm6+XM/xKYjIuvCR827tw/GjwkfNu7cPzFXcGZ5DOy3uS8GZ5DOy3uUxLmWHhI+bd24PmIOkz5t3bg+Yq/g7PIZ2W9yODs8hnZb3JiMiw8JnzZ7cHzEeEj5s9uH41X8HZ5DOy3uRwdnkM7Le5MRkWHhI+bPbh+NHhI+bPbh+NV/B2eQzst7kcHZ5DOy3uTEZFh4RPmz24fjXJ0ifNntw/GoPBmeQzst7k1UCJjS54ja0ZkkNAHuTEZHQmkim36nZYPP6+J0kIZJlYSNIecMgyz1OGvYRoNA6Y4SJOIYzHIY3Aua65DWuuC3K1nBZzR2guFkPliEdMCCGFobJOQbguFrsj5tbtthr19DQxwtwxRsjaTchjQ0E6r2G3IKlRJUHTOjW1ML4nZBwycNbXDNjxzhwBHqU5CpTzcPdJGDILTQOMM457gFw+yeK4cxXW9OYWyMHHYcQGq+xzD6wSOo7Fbbq6XeJ21Nv1UuGCpGwE5QynpOAn7TeRNU7MiDracJPLbUekEHpVvgcXHiT43BxDm+JIMbDznNw6dfaT2BV+j7guh1XvLDyBwPHZ6rm/qeeRW0LsQBG3ZtB2g898uhZNDO9oEalYUYUFEUxqFprR5mgkjHjOY4N9ZaQL82dulW+FI5qCjyptNfZ0ch2joQaXmWo01Q73Ne3Flu4cgePHHT43aUTeOQKgouCpt1Jc6tn53WuZokbfclOiRe49Wf8AvnQWZHgPMgUY5Fr/AAWP9hA0WP8AYQWZFlJY6tn9U8KbmWnGiRe59WS78FN5/d3ILMrwfmQ+nsL2udQG0kmwHruQOlawaLbz+7uXWj9GtdPcXLYszqsZHDijoBv0tQE/RNCYomMOZa1rSeUgAH8lMDE/ZdBqgoi72gxqXhSEIKM7ulqMEeAeM/L1MHjH+nSsAx2+PL9hyb90auvM9Kt91mkd9e7D9c4Gc0bfGd059YUGljVCNPudm4hYdmY9R/1/NTaXiuezkOJv3X3PuIcqjR5wEH/dlbVLrFkg1Xwn7r7AHoOH3qgloShChBEi6QqCLpB5DbDJziGN5idvQLnoUiJgaABkAAB6gFHtil5ox1vf3NH4lJAUB1cLoNVdwR3NszxHZzWT80JJ2HVrJH9FSWSXNXKSAWaAcz17V1ZQoJEpCiVmkYorb48NJ8Vutx5mtGZ6AgJaQutryTEMdVN+xhwN2SVH6sesRi7z0hqsqfckx1jVPdUHyCMEF/8Apjxv4i5CpMqI6x0xw00ZmOov8WFv3pbWPqbcq60ZuZAcJKhwnkGbRa0MZ+xHnd32nXPJZX0cYaAGgADIAAAAcgA1LtDSiCEIQ0cSStb4xA9ZA/NN8Mj8tnab3rI/pQo43w0zpGh5bUswx2xGUPY9r2tbtIaS/wBUZWeZucoyARDEQRcHCMwc7oSz0bSBgmjfFI9hY9pa4Ym6iLcqxeh6khzonuDpIjvMjgQQ+wxQS5eU0m/PlsVb9G6PzMXZap2gtC0zTMBHELPbbit82w/mShl8S5qo3WDmeOwh7PvC/FPMQS0+tWNDUNdZzfElGNuyz/rtPIdtuUOVZ4Mp/Ij7IR4Mpx/w4+XxW/72lQGislss74Pp/Ij7IR4Pp/Ij7LUKaFACzUlPSg2LY7/db3IbBTG9mx5Znit7laIXGmaDfonNFsQ4zCdj2+L0bDzErJwyanajfMbQQeM084IIVkIqXki7LUSUdKPqRC+fitzvt1IiNEljrgHlXRUSOjpnZBsR22wt7k6dG0/kR9lvcgoeslTHg6DyIuy3uSeDoPIi7Le5BQ+jqTJ0bB5EfZb3I8HQeRH2W9yUKFqJsDSdZyDRfxnEgNb0kgdKtdGU29sDSQXeM48r3ZuPX7gFUnR9P5EfZb3JeAQeRH2W9yFRf5co60oI5Qs/wCDyI+y3uXfAYPIj7Le5Qpe3HKFTbqNICOEgHjP4o5h9Y9XvITTqCC3iR9lvcmzo+n83H2G9ypDzrfMchds8Vv3QdfSf6K0pGhbDwdT+bi7De5Hg+n83F2G9yCijYRyhTqd7XNLHEWItr2FTfB8HkR9hvcjwfB5EfZb3IKI7DIBbfIzbK5a655zZ2tGKTy4uy74lJ4BB5uPsN7k3JTUwNsEd+TA3uTgKGi+Ty4uy740B0vlxdl3xLsw0wyLIx64wP6Ks3UUUQiGBrWm782AMNt4lOtudsglii2powwa7kklx5XHX6tgtzJwyDlHWqHc1o2J2/wCJodaVwGPjm1zld1zZM6N3JMc6SWPBiMkvFmjZNEbSOAGEi7Rl9UhE+FjEvpNIRN8aRjfW5o/MqONOwHxZBIeSO8h6mAq83MxU8jXt4LDDNEQ2VjWMIBIDmuY7CMTCDcH1jWCtE1oGoAerJC4mGZWSv/ZUtS/nLBE3rlLfcFLi0ZWv1iCEcrnPmf2Gho/EtghBijNRbk8RvPUTSfYYRDH1M4x6XK30foiCD9jExh2lrRiPrdrPSpyENUCEIQAhCEAIQhAZndQQKijLvFvO0X84Yrt6cLZPesjurZwb9ZEf1ZJL2A+I4/Wb9knWNhz9XomndEsqojE8ubmHNeywfG9ubXsJ1Ed42rzfdRuRq2sJdVUu9ascxdBryAd4zb9PQqjMkZz6TjlPWUlJupsZLHWQdvkAf0WMdRubf6wDntDmuaWu3txaXNzzGVwdt1N0PoCeoDnQwySAFt8ADrXblexy1FaTi+RhxaNgd13Ok+l3OqP6E1vos/Y/1SjcVW+iz9j/AFWuBKZeDddzo+lvOqP6FVvotR2P9UfQqt9Fn7H+qcCUy/g3VAuzOv169n1mp6o3RC1wdXvG3/iH8tizf0KrfRajsjvXf0NrvRqjq/8AspwNcTRU+6YFo42e3M/MH5Jl26XC8DFxfWdR2ZP5eUqjbuLrhqpqgdA+JB3F1x10056B8ScBxNFLugFsnZjVmfmH8lEO6o8qqfoZXejVHUPiSfQit9Fn6m/EiojTZaT7qHEEB5adhGw9Krzp6fz593cm/oRW+iz9TfiXQ3EVvos/Uz4lz1NOM3dteDo9GjtE9JUop+KTFOnajz593clbugmExfvhcy5IaXZW3trQ233mk9K5O4it9Fm6mfEl+hFb6LN1N+JNPTjDrb8XZdbaJ6tXFLwVHdFuilZI9znlzXHigvva7tg1Cw5h060ui90UrC7fHl4JFiXXsM75dWrqCbG4it9Fm6mfEl+g9b6LN1M+JdOB5+JxWacnc6Uslc3FgwEONmgFuKwvbYdm3WmxpmosLzPxb3K02kcBvjnXjda+wE+5SBuIrfRZupnxI+hFb6LN1M+JOAtkdumagOjO/Ps0NDgXnjHE7ETcm+RHL0Jl2lKne2gVD8VyXcd2RwWAvfPjWPJzKd9B630WbqZ8SPoPW+izfg+JOAtkefTlQTcSu/aFw45AwkNsMtlw7r1JyPTk2GQGV2IvLmnFezLmwGeWR5AnPoNW+izf5fxpfoPW+izfg+NZklJNG9OcoSUkuXaRvDFR593aXPhefz7u0pX0HrfRZvwfEk+g9b6LN+D4l5+ix+KXn6H0Pemp+nD+PqRvC9R59/aKan0pLtleT94/mn6zcrUxYTLBKwOcGNLsFi4gkDxuYpmg3PzTOLYYpJHNF3BuHIYi2+buUFZ6Np3WbvxNe9Nar3cP4+pb7rNLtdJGI5SXNYBK5jjgL+a2RtmuqTSuMNixF1myklxJJO8SbT61EG4at9Fm/wAv409SbkK+N+NtJIThkFiY2izo3N14udXR2WOjCk2+HWeXV2uerFQaSSfUv+lhJpveJZW31uLvxvC1W5LSgMLXX1ukPXI4rE1O5atmke+SklaSTYNDXCxJdrv9r3LT7ltxdYYmh720zbuGEtL5rYjY2vhbfp9S7/2pHGNZOzVbnZt8rah7fFEMDHHZjD5XAesNcOsLVKBobRUdNHvcYNrlznON3vedbnu2nIdQCnoAQhCAEIQgBCEIAQhCAEIQgMN+kLSukICXUzSKdsWOSVjInva4OdiykeNTcJyada85rd0AmA3+WeZwIdxyA24N7hjJAz8K9+KLLnPTz62jUZV1HzTXVbJHXtzZ/wD7S6P0pLE8uZNIy4A/Vvc3IargPsdZ18q+lbIssx0VHkzT1G+aPMtxGlNIzvieHzy0xkLZHTMpQ0Na11y1zXb5fFhGo7V6ckCVdUqRzBCEKgEIQgBCEIAQhCAEIQgBCEIAQhCAEIQgBCEIAQhCAaqZcDHOsThaXWGs2F7BeZP/AEnSyG0cUMIsDeV5keL6rsBaAf4l6ksPuyoInzhz443HA0XcxrjbE7K5CzJSfJ0VNLmjA6Y0q+Z5fJUSPOIOa1pDYmOAtdsYeQNuu+tUMddNEXOilmY5wLS5ji02Jv8AVOeeed16CNEweYi/ls7k43Q9P5iH+WzuXJaE07b4m99Gqoj6L/STUgASinkzA4xNOevE8E9AXpGgtI8JgjmwlmMXwk3IsSNY16lk9BaKgbPG5sMTXA3BEbAQbHMEDJbtdYqS/Mzm2nyEslQhaAIQhACEIQAhCEAIQhACEIQAhC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5323567" y="1699444"/>
            <a:ext cx="4964207" cy="1871750"/>
          </a:xfrm>
          <a:prstGeom prst="rect">
            <a:avLst/>
          </a:prstGeom>
        </p:spPr>
      </p:pic>
      <p:sp>
        <p:nvSpPr>
          <p:cNvPr id="9" name="Footer Placeholder 8"/>
          <p:cNvSpPr>
            <a:spLocks noGrp="1"/>
          </p:cNvSpPr>
          <p:nvPr>
            <p:ph type="ftr" sz="quarter" idx="11"/>
          </p:nvPr>
        </p:nvSpPr>
        <p:spPr/>
        <p:txBody>
          <a:bodyPr/>
          <a:lstStyle/>
          <a:p>
            <a:r>
              <a:rPr lang="en-US" smtClean="0"/>
              <a:t>EECT111-50C</a:t>
            </a:r>
            <a:endParaRPr lang="en-US"/>
          </a:p>
        </p:txBody>
      </p:sp>
      <p:pic>
        <p:nvPicPr>
          <p:cNvPr id="7" name="Picture 6"/>
          <p:cNvPicPr>
            <a:picLocks noChangeAspect="1"/>
          </p:cNvPicPr>
          <p:nvPr/>
        </p:nvPicPr>
        <p:blipFill>
          <a:blip r:embed="rId4"/>
          <a:stretch>
            <a:fillRect/>
          </a:stretch>
        </p:blipFill>
        <p:spPr>
          <a:xfrm>
            <a:off x="5323567" y="3579950"/>
            <a:ext cx="4168163" cy="2189338"/>
          </a:xfrm>
          <a:prstGeom prst="rect">
            <a:avLst/>
          </a:prstGeom>
        </p:spPr>
      </p:pic>
    </p:spTree>
    <p:extLst>
      <p:ext uri="{BB962C8B-B14F-4D97-AF65-F5344CB8AC3E}">
        <p14:creationId xmlns:p14="http://schemas.microsoft.com/office/powerpoint/2010/main" val="2207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Voltage</a:t>
            </a:r>
            <a:r>
              <a:rPr lang="en-US" dirty="0">
                <a:solidFill>
                  <a:prstClr val="black"/>
                </a:solidFill>
              </a:rPr>
              <a:t/>
            </a:r>
            <a:br>
              <a:rPr lang="en-US" dirty="0">
                <a:solidFill>
                  <a:prstClr val="black"/>
                </a:solidFill>
              </a:rPr>
            </a:br>
            <a:r>
              <a:rPr lang="en-US" sz="2800" i="1" dirty="0" smtClean="0">
                <a:solidFill>
                  <a:prstClr val="black"/>
                </a:solidFill>
              </a:rPr>
              <a:t>(Pictures)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19</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5" name="Picture 4"/>
          <p:cNvPicPr>
            <a:picLocks noChangeAspect="1"/>
          </p:cNvPicPr>
          <p:nvPr/>
        </p:nvPicPr>
        <p:blipFill>
          <a:blip r:embed="rId2"/>
          <a:stretch>
            <a:fillRect/>
          </a:stretch>
        </p:blipFill>
        <p:spPr>
          <a:xfrm>
            <a:off x="3009530" y="1535836"/>
            <a:ext cx="6305920" cy="4729440"/>
          </a:xfrm>
          <a:prstGeom prst="rect">
            <a:avLst/>
          </a:prstGeom>
        </p:spPr>
      </p:pic>
    </p:spTree>
    <p:extLst>
      <p:ext uri="{BB962C8B-B14F-4D97-AF65-F5344CB8AC3E}">
        <p14:creationId xmlns:p14="http://schemas.microsoft.com/office/powerpoint/2010/main" val="219801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50"/>
            <a:ext cx="3910517" cy="1828799"/>
          </a:xfrm>
          <a:prstGeom prst="rect">
            <a:avLst/>
          </a:prstGeom>
        </p:spPr>
      </p:pic>
      <p:sp>
        <p:nvSpPr>
          <p:cNvPr id="3" name="Rectangle 2"/>
          <p:cNvSpPr/>
          <p:nvPr/>
        </p:nvSpPr>
        <p:spPr>
          <a:xfrm>
            <a:off x="201400" y="2119610"/>
            <a:ext cx="5687776" cy="4524315"/>
          </a:xfrm>
          <a:prstGeom prst="rect">
            <a:avLst/>
          </a:prstGeom>
          <a:noFill/>
        </p:spPr>
        <p:txBody>
          <a:bodyPr wrap="none" lIns="91440" tIns="45720" rIns="91440" bIns="45720">
            <a:spAutoFit/>
          </a:bodyPr>
          <a:lstStyle/>
          <a:p>
            <a:r>
              <a:rPr lang="en-US" sz="3200" dirty="0" smtClean="0">
                <a:ln w="0"/>
                <a:gradFill>
                  <a:gsLst>
                    <a:gs pos="21000">
                      <a:srgbClr val="53575C"/>
                    </a:gs>
                    <a:gs pos="88000">
                      <a:srgbClr val="C5C7CA"/>
                    </a:gs>
                  </a:gsLst>
                  <a:lin ang="5400000"/>
                </a:gradFill>
              </a:rPr>
              <a:t>Lab 1 – Resistors 	</a:t>
            </a:r>
          </a:p>
          <a:p>
            <a:r>
              <a:rPr lang="en-US" sz="3200" dirty="0" smtClean="0">
                <a:ln w="0"/>
                <a:gradFill>
                  <a:gsLst>
                    <a:gs pos="21000">
                      <a:srgbClr val="53575C"/>
                    </a:gs>
                    <a:gs pos="88000">
                      <a:srgbClr val="C5C7CA"/>
                    </a:gs>
                  </a:gsLst>
                  <a:lin ang="5400000"/>
                </a:gradFill>
              </a:rPr>
              <a:t>Lab 2 – Resistor Color Codes</a:t>
            </a:r>
          </a:p>
          <a:p>
            <a:r>
              <a:rPr lang="en-US" sz="3200" dirty="0" smtClean="0">
                <a:ln w="0"/>
                <a:gradFill>
                  <a:gsLst>
                    <a:gs pos="21000">
                      <a:srgbClr val="53575C"/>
                    </a:gs>
                    <a:gs pos="88000">
                      <a:srgbClr val="C5C7CA"/>
                    </a:gs>
                  </a:gsLst>
                  <a:lin ang="5400000"/>
                </a:gradFill>
              </a:rPr>
              <a:t>Lab 3 – Series Resistors, Current, </a:t>
            </a:r>
          </a:p>
          <a:p>
            <a:r>
              <a:rPr lang="en-US" sz="3200" dirty="0" smtClean="0">
                <a:ln w="0"/>
                <a:gradFill>
                  <a:gsLst>
                    <a:gs pos="21000">
                      <a:srgbClr val="53575C"/>
                    </a:gs>
                    <a:gs pos="88000">
                      <a:srgbClr val="C5C7CA"/>
                    </a:gs>
                  </a:gsLst>
                  <a:lin ang="5400000"/>
                </a:gradFill>
              </a:rPr>
              <a:t>and Voltage</a:t>
            </a:r>
          </a:p>
          <a:p>
            <a:r>
              <a:rPr lang="en-US" sz="3200" dirty="0" smtClean="0">
                <a:ln w="0"/>
                <a:gradFill>
                  <a:gsLst>
                    <a:gs pos="21000">
                      <a:srgbClr val="53575C"/>
                    </a:gs>
                    <a:gs pos="88000">
                      <a:srgbClr val="C5C7CA"/>
                    </a:gs>
                  </a:gsLst>
                  <a:lin ang="5400000"/>
                </a:gradFill>
              </a:rPr>
              <a:t>Lab 4 – Series Resistors </a:t>
            </a:r>
          </a:p>
          <a:p>
            <a:r>
              <a:rPr lang="en-US" sz="3200" dirty="0" smtClean="0">
                <a:ln w="0"/>
                <a:gradFill>
                  <a:gsLst>
                    <a:gs pos="21000">
                      <a:srgbClr val="53575C"/>
                    </a:gs>
                    <a:gs pos="88000">
                      <a:srgbClr val="C5C7CA"/>
                    </a:gs>
                  </a:gsLst>
                  <a:lin ang="5400000"/>
                </a:gradFill>
              </a:rPr>
              <a:t>Lab 5 – Parallel Black Box Design</a:t>
            </a:r>
          </a:p>
          <a:p>
            <a:r>
              <a:rPr lang="en-US" sz="3200" dirty="0" smtClean="0">
                <a:ln w="0"/>
                <a:gradFill>
                  <a:gsLst>
                    <a:gs pos="21000">
                      <a:srgbClr val="53575C"/>
                    </a:gs>
                    <a:gs pos="88000">
                      <a:srgbClr val="C5C7CA"/>
                    </a:gs>
                  </a:gsLst>
                  <a:lin ang="5400000"/>
                </a:gradFill>
              </a:rPr>
              <a:t>Lab 6 – N/A</a:t>
            </a:r>
          </a:p>
          <a:p>
            <a:r>
              <a:rPr lang="en-US" sz="3200" dirty="0" smtClean="0">
                <a:ln w="0"/>
                <a:gradFill>
                  <a:gsLst>
                    <a:gs pos="21000">
                      <a:srgbClr val="53575C"/>
                    </a:gs>
                    <a:gs pos="88000">
                      <a:srgbClr val="C5C7CA"/>
                    </a:gs>
                  </a:gsLst>
                  <a:lin ang="5400000"/>
                </a:gradFill>
              </a:rPr>
              <a:t>Lab 7 – Resistor Parallel Circuit</a:t>
            </a:r>
          </a:p>
          <a:p>
            <a:r>
              <a:rPr lang="en-US" sz="3200" dirty="0" smtClean="0">
                <a:ln w="0"/>
                <a:gradFill>
                  <a:gsLst>
                    <a:gs pos="21000">
                      <a:srgbClr val="53575C"/>
                    </a:gs>
                    <a:gs pos="88000">
                      <a:srgbClr val="C5C7CA"/>
                    </a:gs>
                  </a:gsLst>
                  <a:lin ang="5400000"/>
                </a:gradFill>
              </a:rPr>
              <a:t>Lab 8 – Black Box 3 Design</a:t>
            </a:r>
            <a:endParaRPr lang="en-US" sz="3200" dirty="0">
              <a:ln w="0"/>
              <a:gradFill>
                <a:gsLst>
                  <a:gs pos="21000">
                    <a:srgbClr val="53575C"/>
                  </a:gs>
                  <a:gs pos="88000">
                    <a:srgbClr val="C5C7CA"/>
                  </a:gs>
                </a:gsLst>
                <a:lin ang="5400000"/>
              </a:gradFill>
            </a:endParaRPr>
          </a:p>
        </p:txBody>
      </p:sp>
      <p:sp>
        <p:nvSpPr>
          <p:cNvPr id="4" name="Rectangle 3"/>
          <p:cNvSpPr/>
          <p:nvPr/>
        </p:nvSpPr>
        <p:spPr>
          <a:xfrm>
            <a:off x="6144452" y="2119610"/>
            <a:ext cx="6157648" cy="2554545"/>
          </a:xfrm>
          <a:prstGeom prst="rect">
            <a:avLst/>
          </a:prstGeom>
          <a:noFill/>
        </p:spPr>
        <p:txBody>
          <a:bodyPr wrap="none" lIns="91440" tIns="45720" rIns="91440" bIns="45720">
            <a:spAutoFit/>
          </a:bodyPr>
          <a:lstStyle/>
          <a:p>
            <a:r>
              <a:rPr lang="en-US" sz="3200" dirty="0" smtClean="0">
                <a:ln w="0"/>
                <a:gradFill>
                  <a:gsLst>
                    <a:gs pos="21000">
                      <a:srgbClr val="53575C"/>
                    </a:gs>
                    <a:gs pos="88000">
                      <a:srgbClr val="C5C7CA"/>
                    </a:gs>
                  </a:gsLst>
                  <a:lin ang="5400000"/>
                </a:gradFill>
              </a:rPr>
              <a:t>Lab 9 – Series/Parallel Resistors	</a:t>
            </a:r>
          </a:p>
          <a:p>
            <a:r>
              <a:rPr lang="en-US" sz="3200" dirty="0" smtClean="0">
                <a:ln w="0"/>
                <a:gradFill>
                  <a:gsLst>
                    <a:gs pos="21000">
                      <a:srgbClr val="53575C"/>
                    </a:gs>
                    <a:gs pos="88000">
                      <a:srgbClr val="C5C7CA"/>
                    </a:gs>
                  </a:gsLst>
                  <a:lin ang="5400000"/>
                </a:gradFill>
              </a:rPr>
              <a:t>Lab 10 – Series/Parallel Capacitance</a:t>
            </a:r>
          </a:p>
          <a:p>
            <a:r>
              <a:rPr lang="en-US" sz="3200" dirty="0" smtClean="0">
                <a:ln w="0"/>
                <a:gradFill>
                  <a:gsLst>
                    <a:gs pos="21000">
                      <a:srgbClr val="53575C"/>
                    </a:gs>
                    <a:gs pos="88000">
                      <a:srgbClr val="C5C7CA"/>
                    </a:gs>
                  </a:gsLst>
                  <a:lin ang="5400000"/>
                </a:gradFill>
              </a:rPr>
              <a:t>Lab 11 – RC Lab</a:t>
            </a:r>
          </a:p>
          <a:p>
            <a:r>
              <a:rPr lang="en-US" sz="3200" dirty="0" smtClean="0">
                <a:ln w="0"/>
                <a:gradFill>
                  <a:gsLst>
                    <a:gs pos="21000">
                      <a:srgbClr val="53575C"/>
                    </a:gs>
                    <a:gs pos="88000">
                      <a:srgbClr val="C5C7CA"/>
                    </a:gs>
                  </a:gsLst>
                  <a:lin ang="5400000"/>
                </a:gradFill>
              </a:rPr>
              <a:t>Lab 12 – Series/Parallel Inductors</a:t>
            </a:r>
          </a:p>
          <a:p>
            <a:endParaRPr lang="en-US" sz="3200" dirty="0" smtClean="0">
              <a:ln w="0"/>
              <a:gradFill>
                <a:gsLst>
                  <a:gs pos="21000">
                    <a:srgbClr val="53575C"/>
                  </a:gs>
                  <a:gs pos="88000">
                    <a:srgbClr val="C5C7CA"/>
                  </a:gs>
                </a:gsLst>
                <a:lin ang="5400000"/>
              </a:gradFill>
            </a:endParaRPr>
          </a:p>
        </p:txBody>
      </p:sp>
      <p:sp>
        <p:nvSpPr>
          <p:cNvPr id="5" name="Rectangle 4"/>
          <p:cNvSpPr/>
          <p:nvPr/>
        </p:nvSpPr>
        <p:spPr>
          <a:xfrm>
            <a:off x="4188518" y="229404"/>
            <a:ext cx="7453515" cy="1754326"/>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Lab Notebook – EECT 111</a:t>
            </a:r>
            <a:br>
              <a:rPr lang="en-US" sz="5400" b="1" dirty="0" smtClean="0">
                <a:ln w="9525">
                  <a:solidFill>
                    <a:schemeClr val="bg1"/>
                  </a:solidFill>
                  <a:prstDash val="solid"/>
                </a:ln>
                <a:effectLst>
                  <a:outerShdw blurRad="12700" dist="38100" dir="2700000" algn="tl" rotWithShape="0">
                    <a:schemeClr val="bg1">
                      <a:lumMod val="50000"/>
                    </a:schemeClr>
                  </a:outerShdw>
                </a:effectLst>
              </a:rPr>
            </a:br>
            <a:r>
              <a:rPr lang="en-US" sz="5400" b="1" dirty="0" smtClean="0">
                <a:ln w="9525">
                  <a:solidFill>
                    <a:schemeClr val="bg1"/>
                  </a:solidFill>
                  <a:prstDash val="solid"/>
                </a:ln>
                <a:effectLst>
                  <a:outerShdw blurRad="12700" dist="38100" dir="2700000" algn="tl" rotWithShape="0">
                    <a:schemeClr val="bg1">
                      <a:lumMod val="50000"/>
                    </a:schemeClr>
                  </a:outerShdw>
                </a:effectLst>
              </a:rPr>
              <a:t>Table of Content</a:t>
            </a: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9" name="Slide Number Placeholder 8"/>
          <p:cNvSpPr>
            <a:spLocks noGrp="1"/>
          </p:cNvSpPr>
          <p:nvPr>
            <p:ph type="sldNum" sz="quarter" idx="12"/>
          </p:nvPr>
        </p:nvSpPr>
        <p:spPr/>
        <p:txBody>
          <a:bodyPr/>
          <a:lstStyle/>
          <a:p>
            <a:fld id="{17D2F358-A03B-4556-BE8A-784855E4A912}" type="slidenum">
              <a:rPr lang="en-US" smtClean="0"/>
              <a:t>2</a:t>
            </a:fld>
            <a:endParaRPr lang="en-US"/>
          </a:p>
        </p:txBody>
      </p:sp>
      <p:sp>
        <p:nvSpPr>
          <p:cNvPr id="6" name="Footer Placeholder 5"/>
          <p:cNvSpPr>
            <a:spLocks noGrp="1"/>
          </p:cNvSpPr>
          <p:nvPr>
            <p:ph type="ftr" sz="quarter" idx="11"/>
          </p:nvPr>
        </p:nvSpPr>
        <p:spPr/>
        <p:txBody>
          <a:bodyPr/>
          <a:lstStyle/>
          <a:p>
            <a:r>
              <a:rPr lang="en-US" dirty="0" smtClean="0"/>
              <a:t>EECT111-50C</a:t>
            </a:r>
            <a:endParaRPr lang="en-US" dirty="0"/>
          </a:p>
        </p:txBody>
      </p:sp>
    </p:spTree>
    <p:extLst>
      <p:ext uri="{BB962C8B-B14F-4D97-AF65-F5344CB8AC3E}">
        <p14:creationId xmlns:p14="http://schemas.microsoft.com/office/powerpoint/2010/main" val="131457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57925" y="3838575"/>
            <a:ext cx="5095875" cy="3019425"/>
          </a:xfrm>
          <a:prstGeom prst="rect">
            <a:avLst/>
          </a:prstGeom>
        </p:spPr>
      </p:pic>
      <p:sp>
        <p:nvSpPr>
          <p:cNvPr id="2" name="Title 1"/>
          <p:cNvSpPr>
            <a:spLocks noGrp="1"/>
          </p:cNvSpPr>
          <p:nvPr>
            <p:ph type="title"/>
          </p:nvPr>
        </p:nvSpPr>
        <p:spPr/>
        <p:txBody>
          <a:bodyPr/>
          <a:lstStyle/>
          <a:p>
            <a:pPr algn="ctr"/>
            <a:r>
              <a:rPr lang="en-US"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a:rPr>
              <a:t>Lab 3 - Series Resistors, Current, and Voltage</a:t>
            </a:r>
            <a:r>
              <a:rPr lang="en-US" dirty="0">
                <a:solidFill>
                  <a:prstClr val="black"/>
                </a:solidFill>
              </a:rPr>
              <a:t/>
            </a:r>
            <a:br>
              <a:rPr lang="en-US" dirty="0">
                <a:solidFill>
                  <a:prstClr val="black"/>
                </a:solidFill>
              </a:rPr>
            </a:br>
            <a:r>
              <a:rPr lang="en-US" sz="2800" i="1" dirty="0" smtClean="0">
                <a:solidFill>
                  <a:prstClr val="black"/>
                </a:solidFill>
              </a:rPr>
              <a:t>(Conclusion)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20</a:t>
            </a:fld>
            <a:endParaRPr lang="en-US"/>
          </a:p>
        </p:txBody>
      </p:sp>
      <p:sp>
        <p:nvSpPr>
          <p:cNvPr id="4" name="Rectangle 3"/>
          <p:cNvSpPr/>
          <p:nvPr/>
        </p:nvSpPr>
        <p:spPr>
          <a:xfrm>
            <a:off x="495300" y="1938635"/>
            <a:ext cx="7600950" cy="2554545"/>
          </a:xfrm>
          <a:prstGeom prst="rect">
            <a:avLst/>
          </a:prstGeom>
        </p:spPr>
        <p:txBody>
          <a:bodyPr wrap="square">
            <a:spAutoFit/>
          </a:bodyPr>
          <a:lstStyle/>
          <a:p>
            <a:pPr lvl="1"/>
            <a:r>
              <a:rPr lang="en-US" sz="3200" dirty="0" smtClean="0">
                <a:solidFill>
                  <a:srgbClr val="FFC000"/>
                </a:solidFill>
              </a:rPr>
              <a:t>Calculations, Multisim, &amp; measurements all lined up with one another. Through doing this experiment I learned that voltage, current and resistance all relate to one another.</a:t>
            </a:r>
          </a:p>
        </p:txBody>
      </p:sp>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995969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endPar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endParaRPr>
          </a:p>
        </p:txBody>
      </p:sp>
      <p:sp>
        <p:nvSpPr>
          <p:cNvPr id="3" name="Subtitle 2"/>
          <p:cNvSpPr>
            <a:spLocks noGrp="1"/>
          </p:cNvSpPr>
          <p:nvPr>
            <p:ph type="subTitle" idx="1"/>
          </p:nvPr>
        </p:nvSpPr>
        <p:spPr/>
        <p:txBody>
          <a:bodyPr/>
          <a:lstStyle/>
          <a:p>
            <a:r>
              <a:rPr lang="en-US" dirty="0" smtClean="0"/>
              <a:t>Star Date: 2/12/15</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21</a:t>
            </a:fld>
            <a:endParaRPr lang="en-US"/>
          </a:p>
        </p:txBody>
      </p:sp>
      <p:pic>
        <p:nvPicPr>
          <p:cNvPr id="1026" name="Picture 2" descr="http://www.rfweb.net/jpeters/JLPDesign/LCARS/1024_romulan%20empire%20-%20nemesis%2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009" y="3060794"/>
            <a:ext cx="4890991" cy="379720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289729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22</a:t>
            </a:fld>
            <a:endParaRPr lang="en-US"/>
          </a:p>
        </p:txBody>
      </p:sp>
      <p:sp>
        <p:nvSpPr>
          <p:cNvPr id="4" name="Rectangle 3"/>
          <p:cNvSpPr/>
          <p:nvPr/>
        </p:nvSpPr>
        <p:spPr>
          <a:xfrm>
            <a:off x="1143000" y="1485273"/>
            <a:ext cx="6096000" cy="4871077"/>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schemeClr val="accent6">
                    <a:lumMod val="60000"/>
                    <a:lumOff val="40000"/>
                  </a:schemeClr>
                </a:solidFill>
              </a:rPr>
              <a:t>Purpose: </a:t>
            </a:r>
            <a:r>
              <a:rPr lang="en-US" sz="2800" dirty="0" smtClean="0">
                <a:solidFill>
                  <a:schemeClr val="accent6">
                    <a:lumMod val="60000"/>
                    <a:lumOff val="40000"/>
                  </a:schemeClr>
                </a:solidFill>
              </a:rPr>
              <a:t>To learn about and understand the series circuit. </a:t>
            </a:r>
            <a:endParaRPr lang="en-US" sz="2800" dirty="0">
              <a:solidFill>
                <a:schemeClr val="accent6">
                  <a:lumMod val="60000"/>
                  <a:lumOff val="40000"/>
                </a:schemeClr>
              </a:solidFill>
            </a:endParaRPr>
          </a:p>
          <a:p>
            <a:pPr marL="228600" lvl="0" indent="-228600">
              <a:lnSpc>
                <a:spcPct val="90000"/>
              </a:lnSpc>
              <a:spcBef>
                <a:spcPts val="1000"/>
              </a:spcBef>
              <a:buFont typeface="Arial" panose="020B0604020202020204" pitchFamily="34" charset="0"/>
              <a:buChar char="•"/>
            </a:pPr>
            <a:endParaRPr lang="en-US" sz="2800" dirty="0">
              <a:solidFill>
                <a:schemeClr val="accent6">
                  <a:lumMod val="60000"/>
                  <a:lumOff val="4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6">
                    <a:lumMod val="60000"/>
                    <a:lumOff val="40000"/>
                  </a:schemeClr>
                </a:solidFill>
              </a:rPr>
              <a:t>Equipment/Material</a:t>
            </a:r>
            <a:r>
              <a:rPr lang="en-US" sz="2800" dirty="0" smtClean="0">
                <a:solidFill>
                  <a:schemeClr val="accent6">
                    <a:lumMod val="60000"/>
                    <a:lumOff val="40000"/>
                  </a:schemeClr>
                </a:solidFill>
              </a:rPr>
              <a:t>: Resistors (100</a:t>
            </a:r>
            <a:r>
              <a:rPr lang="el-GR" sz="2800" dirty="0" smtClean="0">
                <a:solidFill>
                  <a:schemeClr val="accent6">
                    <a:lumMod val="60000"/>
                    <a:lumOff val="40000"/>
                  </a:schemeClr>
                </a:solidFill>
                <a:latin typeface="Calibri" panose="020F0502020204030204" pitchFamily="34" charset="0"/>
              </a:rPr>
              <a:t>Ω</a:t>
            </a:r>
            <a:r>
              <a:rPr lang="en-US" sz="2800" dirty="0" smtClean="0">
                <a:solidFill>
                  <a:schemeClr val="accent6">
                    <a:lumMod val="60000"/>
                    <a:lumOff val="40000"/>
                  </a:schemeClr>
                </a:solidFill>
                <a:latin typeface="Calibri" panose="020F0502020204030204" pitchFamily="34" charset="0"/>
              </a:rPr>
              <a:t>, 330</a:t>
            </a:r>
            <a:r>
              <a:rPr lang="el-GR" sz="2800" dirty="0" smtClean="0">
                <a:solidFill>
                  <a:schemeClr val="accent6">
                    <a:lumMod val="60000"/>
                    <a:lumOff val="40000"/>
                  </a:schemeClr>
                </a:solidFill>
                <a:latin typeface="Calibri" panose="020F0502020204030204" pitchFamily="34" charset="0"/>
              </a:rPr>
              <a:t>Ω</a:t>
            </a:r>
            <a:r>
              <a:rPr lang="en-US" sz="2800" dirty="0" smtClean="0">
                <a:solidFill>
                  <a:schemeClr val="accent6">
                    <a:lumMod val="60000"/>
                    <a:lumOff val="40000"/>
                  </a:schemeClr>
                </a:solidFill>
                <a:latin typeface="Calibri" panose="020F0502020204030204" pitchFamily="34" charset="0"/>
              </a:rPr>
              <a:t> &amp; 470</a:t>
            </a:r>
            <a:r>
              <a:rPr lang="el-GR" sz="2800" dirty="0" smtClean="0">
                <a:solidFill>
                  <a:schemeClr val="accent6">
                    <a:lumMod val="60000"/>
                    <a:lumOff val="40000"/>
                  </a:schemeClr>
                </a:solidFill>
                <a:latin typeface="Calibri" panose="020F0502020204030204" pitchFamily="34" charset="0"/>
              </a:rPr>
              <a:t>Ω</a:t>
            </a:r>
            <a:r>
              <a:rPr lang="en-US" sz="2800" dirty="0" smtClean="0">
                <a:solidFill>
                  <a:schemeClr val="accent6">
                    <a:lumMod val="60000"/>
                    <a:lumOff val="40000"/>
                  </a:schemeClr>
                </a:solidFill>
                <a:latin typeface="Calibri" panose="020F0502020204030204" pitchFamily="34" charset="0"/>
              </a:rPr>
              <a:t>), </a:t>
            </a:r>
            <a:r>
              <a:rPr lang="en-US" sz="2800" dirty="0">
                <a:solidFill>
                  <a:schemeClr val="accent6">
                    <a:lumMod val="60000"/>
                    <a:lumOff val="40000"/>
                  </a:schemeClr>
                </a:solidFill>
                <a:latin typeface="Calibri" panose="020F0502020204030204" pitchFamily="34" charset="0"/>
              </a:rPr>
              <a:t>Digital Multimeter </a:t>
            </a:r>
            <a:r>
              <a:rPr lang="en-US" sz="2800" dirty="0" smtClean="0">
                <a:solidFill>
                  <a:schemeClr val="accent6">
                    <a:lumMod val="60000"/>
                    <a:lumOff val="40000"/>
                  </a:schemeClr>
                </a:solidFill>
                <a:latin typeface="Calibri" panose="020F0502020204030204" pitchFamily="34" charset="0"/>
              </a:rPr>
              <a:t>&amp; NI </a:t>
            </a:r>
            <a:r>
              <a:rPr lang="en-US" sz="2800" dirty="0">
                <a:solidFill>
                  <a:schemeClr val="accent6">
                    <a:lumMod val="60000"/>
                    <a:lumOff val="40000"/>
                  </a:schemeClr>
                </a:solidFill>
                <a:latin typeface="Calibri" panose="020F0502020204030204" pitchFamily="34" charset="0"/>
              </a:rPr>
              <a:t>Elvis II+ </a:t>
            </a:r>
            <a:r>
              <a:rPr lang="en-US" sz="2800" dirty="0" smtClean="0">
                <a:solidFill>
                  <a:schemeClr val="accent6">
                    <a:lumMod val="60000"/>
                    <a:lumOff val="40000"/>
                  </a:schemeClr>
                </a:solidFill>
                <a:latin typeface="Calibri" panose="020F0502020204030204" pitchFamily="34" charset="0"/>
              </a:rPr>
              <a:t>Board.</a:t>
            </a:r>
            <a:endParaRPr lang="en-US" sz="2800" dirty="0" smtClean="0">
              <a:solidFill>
                <a:schemeClr val="accent6">
                  <a:lumMod val="60000"/>
                  <a:lumOff val="40000"/>
                </a:schemeClr>
              </a:solidFill>
            </a:endParaRPr>
          </a:p>
          <a:p>
            <a:pPr marL="228600" lvl="0" indent="-228600">
              <a:lnSpc>
                <a:spcPct val="90000"/>
              </a:lnSpc>
              <a:spcBef>
                <a:spcPts val="1000"/>
              </a:spcBef>
              <a:buFont typeface="Arial" panose="020B0604020202020204" pitchFamily="34" charset="0"/>
              <a:buChar char="•"/>
            </a:pPr>
            <a:endParaRPr lang="en-US" sz="2800" dirty="0">
              <a:solidFill>
                <a:schemeClr val="accent6">
                  <a:lumMod val="60000"/>
                  <a:lumOff val="4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6">
                    <a:lumMod val="60000"/>
                    <a:lumOff val="40000"/>
                  </a:schemeClr>
                </a:solidFill>
              </a:rPr>
              <a:t>Procedure</a:t>
            </a:r>
            <a:r>
              <a:rPr lang="en-US" sz="2800" dirty="0" smtClean="0">
                <a:solidFill>
                  <a:schemeClr val="accent6">
                    <a:lumMod val="60000"/>
                    <a:lumOff val="40000"/>
                  </a:schemeClr>
                </a:solidFill>
              </a:rPr>
              <a:t>: Knowing only current and voltage, find which three resistors, of standard value, are in series in the black box. </a:t>
            </a:r>
            <a:endParaRPr lang="en-US" dirty="0">
              <a:solidFill>
                <a:schemeClr val="accent6">
                  <a:lumMod val="60000"/>
                  <a:lumOff val="40000"/>
                </a:schemeClr>
              </a:solidFill>
            </a:endParaRPr>
          </a:p>
        </p:txBody>
      </p:sp>
      <p:pic>
        <p:nvPicPr>
          <p:cNvPr id="5" name="Picture 4"/>
          <p:cNvPicPr>
            <a:picLocks noChangeAspect="1"/>
          </p:cNvPicPr>
          <p:nvPr/>
        </p:nvPicPr>
        <p:blipFill>
          <a:blip r:embed="rId2"/>
          <a:stretch>
            <a:fillRect/>
          </a:stretch>
        </p:blipFill>
        <p:spPr>
          <a:xfrm>
            <a:off x="7138832" y="3277355"/>
            <a:ext cx="5053168" cy="2816996"/>
          </a:xfrm>
          <a:prstGeom prst="rect">
            <a:avLst/>
          </a:prstGeom>
        </p:spPr>
      </p:pic>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25236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27199" y="5018988"/>
            <a:ext cx="4543425" cy="1314450"/>
          </a:xfrm>
          <a:prstGeom prst="rect">
            <a:avLst/>
          </a:prstGeom>
        </p:spPr>
      </p:pic>
      <p:sp>
        <p:nvSpPr>
          <p:cNvPr id="2" name="Title 1"/>
          <p:cNvSpPr>
            <a:spLocks noGrp="1"/>
          </p:cNvSpPr>
          <p:nvPr>
            <p:ph type="title"/>
          </p:nvPr>
        </p:nvSpPr>
        <p:spPr>
          <a:noFill/>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a:t>
            </a:r>
            <a:r>
              <a:rPr lang="en-US" b="1" dirty="0" smtClean="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Design</a:t>
            </a:r>
            <a:br>
              <a:rPr lang="en-US" b="1" dirty="0" smtClean="0">
                <a:ln w="13462">
                  <a:solidFill>
                    <a:schemeClr val="bg1"/>
                  </a:solidFill>
                  <a:prstDash val="solid"/>
                </a:ln>
                <a:solidFill>
                  <a:schemeClr val="accent6">
                    <a:lumMod val="20000"/>
                    <a:lumOff val="80000"/>
                  </a:schemeClr>
                </a:solidFill>
                <a:effectLst>
                  <a:outerShdw dist="38100" dir="2700000" algn="bl" rotWithShape="0">
                    <a:schemeClr val="accent5"/>
                  </a:outerShdw>
                </a:effectLst>
              </a:rPr>
            </a:br>
            <a:r>
              <a:rPr lang="en-US" sz="2800" i="1" dirty="0" smtClean="0">
                <a:solidFill>
                  <a:prstClr val="black"/>
                </a:solidFill>
              </a:rPr>
              <a:t>(Calculations)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7" name="Picture 6"/>
          <p:cNvPicPr>
            <a:picLocks noChangeAspect="1"/>
          </p:cNvPicPr>
          <p:nvPr/>
        </p:nvPicPr>
        <p:blipFill>
          <a:blip r:embed="rId3"/>
          <a:stretch>
            <a:fillRect/>
          </a:stretch>
        </p:blipFill>
        <p:spPr>
          <a:xfrm>
            <a:off x="687280" y="1554571"/>
            <a:ext cx="7294092" cy="3464417"/>
          </a:xfrm>
          <a:prstGeom prst="rect">
            <a:avLst/>
          </a:prstGeom>
        </p:spPr>
      </p:pic>
    </p:spTree>
    <p:extLst>
      <p:ext uri="{BB962C8B-B14F-4D97-AF65-F5344CB8AC3E}">
        <p14:creationId xmlns:p14="http://schemas.microsoft.com/office/powerpoint/2010/main" val="19996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r>
              <a:rPr lang="en-US" dirty="0">
                <a:solidFill>
                  <a:prstClr val="black"/>
                </a:solidFill>
              </a:rPr>
              <a:t/>
            </a:r>
            <a:br>
              <a:rPr lang="en-US" dirty="0">
                <a:solidFill>
                  <a:prstClr val="black"/>
                </a:solidFill>
              </a:rPr>
            </a:br>
            <a:r>
              <a:rPr lang="en-US" sz="2800" i="1" dirty="0" smtClean="0">
                <a:solidFill>
                  <a:prstClr val="black"/>
                </a:solidFill>
              </a:rPr>
              <a:t>(Multisim)</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24</a:t>
            </a:fld>
            <a:endParaRPr lang="en-US"/>
          </a:p>
        </p:txBody>
      </p:sp>
      <p:pic>
        <p:nvPicPr>
          <p:cNvPr id="4" name="Picture 3"/>
          <p:cNvPicPr>
            <a:picLocks noChangeAspect="1"/>
          </p:cNvPicPr>
          <p:nvPr/>
        </p:nvPicPr>
        <p:blipFill>
          <a:blip r:embed="rId2"/>
          <a:stretch>
            <a:fillRect/>
          </a:stretch>
        </p:blipFill>
        <p:spPr>
          <a:xfrm>
            <a:off x="2529451" y="1583845"/>
            <a:ext cx="7133098" cy="4772505"/>
          </a:xfrm>
          <a:prstGeom prst="rect">
            <a:avLst/>
          </a:prstGeom>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14414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r>
              <a:rPr lang="en-US" dirty="0" smtClean="0">
                <a:solidFill>
                  <a:prstClr val="black"/>
                </a:solidFill>
              </a:rPr>
              <a:t/>
            </a:r>
            <a:br>
              <a:rPr lang="en-US" dirty="0" smtClean="0">
                <a:solidFill>
                  <a:prstClr val="black"/>
                </a:solidFill>
              </a:rPr>
            </a:br>
            <a:r>
              <a:rPr lang="en-US" sz="2800" i="1" dirty="0" smtClean="0">
                <a:solidFill>
                  <a:prstClr val="black"/>
                </a:solidFill>
              </a:rPr>
              <a:t>(Measurements)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25</a:t>
            </a:fld>
            <a:endParaRPr lang="en-US"/>
          </a:p>
        </p:txBody>
      </p:sp>
      <p:pic>
        <p:nvPicPr>
          <p:cNvPr id="4" name="Picture 3"/>
          <p:cNvPicPr>
            <a:picLocks noChangeAspect="1"/>
          </p:cNvPicPr>
          <p:nvPr/>
        </p:nvPicPr>
        <p:blipFill>
          <a:blip r:embed="rId2"/>
          <a:stretch>
            <a:fillRect/>
          </a:stretch>
        </p:blipFill>
        <p:spPr>
          <a:xfrm>
            <a:off x="4777409" y="2095501"/>
            <a:ext cx="2637182" cy="2843212"/>
          </a:xfrm>
          <a:prstGeom prst="rect">
            <a:avLst/>
          </a:prstGeom>
        </p:spPr>
      </p:pic>
      <p:pic>
        <p:nvPicPr>
          <p:cNvPr id="5" name="Picture 4"/>
          <p:cNvPicPr>
            <a:picLocks noChangeAspect="1"/>
          </p:cNvPicPr>
          <p:nvPr/>
        </p:nvPicPr>
        <p:blipFill>
          <a:blip r:embed="rId3"/>
          <a:stretch>
            <a:fillRect/>
          </a:stretch>
        </p:blipFill>
        <p:spPr>
          <a:xfrm>
            <a:off x="1245606" y="2417276"/>
            <a:ext cx="3073830" cy="3440116"/>
          </a:xfrm>
          <a:prstGeom prst="rect">
            <a:avLst/>
          </a:prstGeom>
        </p:spPr>
      </p:pic>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759454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r>
              <a:rPr lang="en-US" dirty="0">
                <a:solidFill>
                  <a:prstClr val="black"/>
                </a:solidFill>
              </a:rPr>
              <a:t/>
            </a:r>
            <a:br>
              <a:rPr lang="en-US" dirty="0">
                <a:solidFill>
                  <a:prstClr val="black"/>
                </a:solidFill>
              </a:rPr>
            </a:br>
            <a:r>
              <a:rPr lang="en-US" sz="2800" i="1" dirty="0" smtClean="0">
                <a:solidFill>
                  <a:prstClr val="black"/>
                </a:solidFill>
              </a:rPr>
              <a:t>(Pictures)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26</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5" name="Picture 4"/>
          <p:cNvPicPr>
            <a:picLocks noChangeAspect="1"/>
          </p:cNvPicPr>
          <p:nvPr/>
        </p:nvPicPr>
        <p:blipFill>
          <a:blip r:embed="rId2"/>
          <a:stretch>
            <a:fillRect/>
          </a:stretch>
        </p:blipFill>
        <p:spPr>
          <a:xfrm>
            <a:off x="3170900" y="1491448"/>
            <a:ext cx="6294083" cy="4720562"/>
          </a:xfrm>
          <a:prstGeom prst="rect">
            <a:avLst/>
          </a:prstGeom>
        </p:spPr>
      </p:pic>
    </p:spTree>
    <p:extLst>
      <p:ext uri="{BB962C8B-B14F-4D97-AF65-F5344CB8AC3E}">
        <p14:creationId xmlns:p14="http://schemas.microsoft.com/office/powerpoint/2010/main" val="4166720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accent6">
                    <a:lumMod val="20000"/>
                    <a:lumOff val="80000"/>
                  </a:schemeClr>
                </a:solidFill>
                <a:effectLst>
                  <a:outerShdw dist="38100" dir="2700000" algn="bl" rotWithShape="0">
                    <a:schemeClr val="accent5"/>
                  </a:outerShdw>
                </a:effectLst>
              </a:rPr>
              <a:t>Lab 4 – Series Black Box Design</a:t>
            </a:r>
            <a:r>
              <a:rPr lang="en-US" dirty="0">
                <a:solidFill>
                  <a:prstClr val="black"/>
                </a:solidFill>
              </a:rPr>
              <a:t/>
            </a:r>
            <a:br>
              <a:rPr lang="en-US" dirty="0">
                <a:solidFill>
                  <a:prstClr val="black"/>
                </a:solidFill>
              </a:rPr>
            </a:br>
            <a:r>
              <a:rPr lang="en-US" sz="2800" i="1" dirty="0" smtClean="0">
                <a:solidFill>
                  <a:prstClr val="black"/>
                </a:solidFill>
              </a:rPr>
              <a:t>(Conclusion)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27</a:t>
            </a:fld>
            <a:endParaRPr lang="en-US"/>
          </a:p>
        </p:txBody>
      </p:sp>
      <p:sp>
        <p:nvSpPr>
          <p:cNvPr id="4" name="Rectangle 3"/>
          <p:cNvSpPr/>
          <p:nvPr/>
        </p:nvSpPr>
        <p:spPr>
          <a:xfrm>
            <a:off x="809625" y="1690688"/>
            <a:ext cx="7800975" cy="3637919"/>
          </a:xfrm>
          <a:prstGeom prst="rect">
            <a:avLst/>
          </a:prstGeom>
        </p:spPr>
        <p:txBody>
          <a:bodyPr wrap="square">
            <a:spAutoFit/>
          </a:bodyPr>
          <a:lstStyle/>
          <a:p>
            <a:pPr lvl="1">
              <a:lnSpc>
                <a:spcPct val="90000"/>
              </a:lnSpc>
              <a:spcBef>
                <a:spcPts val="500"/>
              </a:spcBef>
            </a:pPr>
            <a:r>
              <a:rPr lang="en-US" sz="3200" dirty="0" smtClean="0">
                <a:solidFill>
                  <a:schemeClr val="accent6">
                    <a:lumMod val="60000"/>
                    <a:lumOff val="40000"/>
                  </a:schemeClr>
                </a:solidFill>
              </a:rPr>
              <a:t>All calculations, Multisim and measurements agreed with one another. I learned that it may seem like the options are infinite when it comes to finding a black box resistance. However, when one is trying to find total resistance using standard resistor values, suddenly the options become limited. </a:t>
            </a:r>
          </a:p>
        </p:txBody>
      </p:sp>
      <p:pic>
        <p:nvPicPr>
          <p:cNvPr id="2050" name="Picture 2" descr="http://media.moddb.com/images/articles/1/124/123296/GRIFINREN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820" y="753211"/>
            <a:ext cx="4567116" cy="342533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0367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endPar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endParaRPr>
          </a:p>
        </p:txBody>
      </p:sp>
      <p:sp>
        <p:nvSpPr>
          <p:cNvPr id="3" name="Subtitle 2"/>
          <p:cNvSpPr>
            <a:spLocks noGrp="1"/>
          </p:cNvSpPr>
          <p:nvPr>
            <p:ph type="subTitle" idx="1"/>
          </p:nvPr>
        </p:nvSpPr>
        <p:spPr/>
        <p:txBody>
          <a:bodyPr/>
          <a:lstStyle/>
          <a:p>
            <a:r>
              <a:rPr lang="en-US" dirty="0" smtClean="0"/>
              <a:t>Star Date: 2/19/15</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28</a:t>
            </a:fld>
            <a:endParaRPr lang="en-US"/>
          </a:p>
        </p:txBody>
      </p:sp>
      <p:pic>
        <p:nvPicPr>
          <p:cNvPr id="3074" name="Picture 2" descr="http://www.da-files.com/artnetwork/zeitgeist/vulcan-salute/img-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99" y="2484885"/>
            <a:ext cx="3871464" cy="387146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35113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bcw.com/images/P/DC17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1502931"/>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29</a:t>
            </a:fld>
            <a:endParaRPr lang="en-US"/>
          </a:p>
        </p:txBody>
      </p:sp>
      <p:sp>
        <p:nvSpPr>
          <p:cNvPr id="5" name="Rectangle 4"/>
          <p:cNvSpPr/>
          <p:nvPr/>
        </p:nvSpPr>
        <p:spPr>
          <a:xfrm>
            <a:off x="1304924" y="1409073"/>
            <a:ext cx="7400925" cy="4095480"/>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CC66FF"/>
                </a:solidFill>
              </a:rPr>
              <a:t>Purpose: To learn about and understand </a:t>
            </a:r>
            <a:r>
              <a:rPr lang="en-US" sz="2800" dirty="0" smtClean="0">
                <a:solidFill>
                  <a:srgbClr val="CC66FF"/>
                </a:solidFill>
              </a:rPr>
              <a:t>a parallel circuit</a:t>
            </a:r>
            <a:r>
              <a:rPr lang="en-US" sz="2800" dirty="0">
                <a:solidFill>
                  <a:srgbClr val="CC66FF"/>
                </a:solidFill>
              </a:rPr>
              <a:t>. </a:t>
            </a:r>
          </a:p>
          <a:p>
            <a:pPr marL="228600" lvl="0" indent="-228600">
              <a:lnSpc>
                <a:spcPct val="90000"/>
              </a:lnSpc>
              <a:spcBef>
                <a:spcPts val="1000"/>
              </a:spcBef>
              <a:buFont typeface="Arial" panose="020B0604020202020204" pitchFamily="34" charset="0"/>
              <a:buChar char="•"/>
            </a:pPr>
            <a:endParaRPr lang="en-US" sz="2800" dirty="0">
              <a:solidFill>
                <a:srgbClr val="CC66FF"/>
              </a:solidFill>
            </a:endParaRPr>
          </a:p>
          <a:p>
            <a:pPr marL="228600" lvl="0" indent="-228600">
              <a:lnSpc>
                <a:spcPct val="90000"/>
              </a:lnSpc>
              <a:spcBef>
                <a:spcPts val="1000"/>
              </a:spcBef>
              <a:buFont typeface="Arial" panose="020B0604020202020204" pitchFamily="34" charset="0"/>
              <a:buChar char="•"/>
            </a:pPr>
            <a:r>
              <a:rPr lang="en-US" sz="2800" dirty="0">
                <a:solidFill>
                  <a:srgbClr val="CC66FF"/>
                </a:solidFill>
              </a:rPr>
              <a:t>Equipment/Material: </a:t>
            </a:r>
            <a:r>
              <a:rPr lang="en-US" sz="2800" dirty="0" smtClean="0">
                <a:solidFill>
                  <a:srgbClr val="CC66FF"/>
                </a:solidFill>
              </a:rPr>
              <a:t>Many differing resistor values,</a:t>
            </a:r>
            <a:r>
              <a:rPr lang="en-US" sz="2800" dirty="0" smtClean="0">
                <a:solidFill>
                  <a:srgbClr val="CC66FF"/>
                </a:solidFill>
                <a:latin typeface="Calibri" panose="020F0502020204030204" pitchFamily="34" charset="0"/>
              </a:rPr>
              <a:t> </a:t>
            </a:r>
            <a:r>
              <a:rPr lang="en-US" sz="2800" dirty="0">
                <a:solidFill>
                  <a:srgbClr val="CC66FF"/>
                </a:solidFill>
                <a:latin typeface="Calibri" panose="020F0502020204030204" pitchFamily="34" charset="0"/>
              </a:rPr>
              <a:t>Digital Multimeter &amp; NI Elvis II+ Board.</a:t>
            </a:r>
            <a:endParaRPr lang="en-US" sz="2800" dirty="0">
              <a:solidFill>
                <a:srgbClr val="CC66FF"/>
              </a:solidFill>
            </a:endParaRPr>
          </a:p>
          <a:p>
            <a:pPr marL="228600" lvl="0" indent="-228600">
              <a:lnSpc>
                <a:spcPct val="90000"/>
              </a:lnSpc>
              <a:spcBef>
                <a:spcPts val="1000"/>
              </a:spcBef>
              <a:buFont typeface="Arial" panose="020B0604020202020204" pitchFamily="34" charset="0"/>
              <a:buChar char="•"/>
            </a:pPr>
            <a:endParaRPr lang="en-US" sz="2800" dirty="0">
              <a:solidFill>
                <a:srgbClr val="CC66FF"/>
              </a:solidFill>
            </a:endParaRPr>
          </a:p>
          <a:p>
            <a:pPr marL="228600" lvl="0" indent="-228600">
              <a:lnSpc>
                <a:spcPct val="90000"/>
              </a:lnSpc>
              <a:spcBef>
                <a:spcPts val="1000"/>
              </a:spcBef>
              <a:buFont typeface="Arial" panose="020B0604020202020204" pitchFamily="34" charset="0"/>
              <a:buChar char="•"/>
            </a:pPr>
            <a:r>
              <a:rPr lang="en-US" sz="2800" dirty="0">
                <a:solidFill>
                  <a:srgbClr val="CC66FF"/>
                </a:solidFill>
              </a:rPr>
              <a:t>Procedure: Knowing only current and voltage, one must discover which </a:t>
            </a:r>
            <a:r>
              <a:rPr lang="en-US" sz="2800" dirty="0" smtClean="0">
                <a:solidFill>
                  <a:srgbClr val="CC66FF"/>
                </a:solidFill>
              </a:rPr>
              <a:t>resistors</a:t>
            </a:r>
            <a:r>
              <a:rPr lang="en-US" sz="2800" dirty="0">
                <a:solidFill>
                  <a:srgbClr val="CC66FF"/>
                </a:solidFill>
              </a:rPr>
              <a:t>, of standard value, are in </a:t>
            </a:r>
            <a:r>
              <a:rPr lang="en-US" sz="2800" dirty="0" smtClean="0">
                <a:solidFill>
                  <a:srgbClr val="CC66FF"/>
                </a:solidFill>
              </a:rPr>
              <a:t>parallel in </a:t>
            </a:r>
            <a:r>
              <a:rPr lang="en-US" sz="2800" dirty="0">
                <a:solidFill>
                  <a:srgbClr val="CC66FF"/>
                </a:solidFill>
              </a:rPr>
              <a:t>the black box</a:t>
            </a:r>
            <a:r>
              <a:rPr lang="en-US" sz="2800" dirty="0" smtClean="0">
                <a:solidFill>
                  <a:srgbClr val="CC66FF"/>
                </a:solidFill>
              </a:rPr>
              <a:t>.  </a:t>
            </a:r>
            <a:endParaRPr lang="en-US" dirty="0">
              <a:solidFill>
                <a:srgbClr val="CC66FF"/>
              </a:solidFill>
            </a:endParaRPr>
          </a:p>
        </p:txBody>
      </p:sp>
      <p:sp>
        <p:nvSpPr>
          <p:cNvPr id="4" name="Footer Placeholder 3"/>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210078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86180" y="668454"/>
            <a:ext cx="2514600" cy="2171700"/>
          </a:xfrm>
          <a:prstGeom prst="rect">
            <a:avLst/>
          </a:prstGeom>
        </p:spPr>
      </p:pic>
      <p:sp>
        <p:nvSpPr>
          <p:cNvPr id="2" name="Title 1"/>
          <p:cNvSpPr>
            <a:spLocks noGrp="1"/>
          </p:cNvSpPr>
          <p:nvPr>
            <p:ph type="ctrTitle"/>
          </p:nvPr>
        </p:nvSpPr>
        <p:spPr/>
        <p:txBody>
          <a:bodyPr/>
          <a:lstStyle/>
          <a:p>
            <a:r>
              <a:rPr lang="en-US" b="1" dirty="0">
                <a:ln w="22225">
                  <a:solidFill>
                    <a:srgbClr val="ED7D31"/>
                  </a:solidFill>
                  <a:prstDash val="solid"/>
                </a:ln>
                <a:solidFill>
                  <a:srgbClr val="ED7D31">
                    <a:lumMod val="40000"/>
                    <a:lumOff val="60000"/>
                  </a:srgbClr>
                </a:solidFill>
              </a:rPr>
              <a:t>Lab 1 – Resistor Variability</a:t>
            </a:r>
            <a:endParaRPr lang="en-US" dirty="0"/>
          </a:p>
        </p:txBody>
      </p:sp>
      <p:sp>
        <p:nvSpPr>
          <p:cNvPr id="3" name="Subtitle 2"/>
          <p:cNvSpPr>
            <a:spLocks noGrp="1"/>
          </p:cNvSpPr>
          <p:nvPr>
            <p:ph type="subTitle" idx="1"/>
          </p:nvPr>
        </p:nvSpPr>
        <p:spPr/>
        <p:txBody>
          <a:bodyPr/>
          <a:lstStyle/>
          <a:p>
            <a:r>
              <a:rPr lang="en-US" dirty="0" smtClean="0"/>
              <a:t>Star Date: 1/15/15</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3</a:t>
            </a:fld>
            <a:endParaRPr lang="en-US"/>
          </a:p>
        </p:txBody>
      </p:sp>
      <p:pic>
        <p:nvPicPr>
          <p:cNvPr id="6" name="Picture 5"/>
          <p:cNvPicPr>
            <a:picLocks noChangeAspect="1"/>
          </p:cNvPicPr>
          <p:nvPr/>
        </p:nvPicPr>
        <p:blipFill>
          <a:blip r:embed="rId3"/>
          <a:stretch>
            <a:fillRect/>
          </a:stretch>
        </p:blipFill>
        <p:spPr>
          <a:xfrm>
            <a:off x="8075363" y="3410845"/>
            <a:ext cx="3778567" cy="3020806"/>
          </a:xfrm>
          <a:prstGeom prst="rect">
            <a:avLst/>
          </a:prstGeom>
        </p:spPr>
      </p:pic>
      <p:sp>
        <p:nvSpPr>
          <p:cNvPr id="7" name="Footer Placeholder 6"/>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2736199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a:t>
            </a:r>
            <a:r>
              <a:rPr lang="en-US" b="1" dirty="0" smtClean="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Design</a:t>
            </a:r>
            <a:br>
              <a:rPr lang="en-US" b="1" dirty="0" smtClean="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br>
            <a:r>
              <a:rPr lang="en-US" sz="2800" i="1" dirty="0" smtClean="0">
                <a:solidFill>
                  <a:prstClr val="black"/>
                </a:solidFill>
              </a:rPr>
              <a:t>(Calculations</a:t>
            </a:r>
            <a:r>
              <a:rPr lang="en-US" sz="2800" i="1" dirty="0">
                <a:solidFill>
                  <a:prstClr val="black"/>
                </a:solidFill>
              </a:rPr>
              <a:t>)</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2"/>
          <a:stretch>
            <a:fillRect/>
          </a:stretch>
        </p:blipFill>
        <p:spPr>
          <a:xfrm>
            <a:off x="3692371" y="1493205"/>
            <a:ext cx="5010658" cy="5364795"/>
          </a:xfrm>
          <a:prstGeom prst="rect">
            <a:avLst/>
          </a:prstGeom>
        </p:spPr>
      </p:pic>
    </p:spTree>
    <p:extLst>
      <p:ext uri="{BB962C8B-B14F-4D97-AF65-F5344CB8AC3E}">
        <p14:creationId xmlns:p14="http://schemas.microsoft.com/office/powerpoint/2010/main" val="265983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r>
              <a:rPr lang="en-US" dirty="0">
                <a:solidFill>
                  <a:prstClr val="black"/>
                </a:solidFill>
              </a:rPr>
              <a:t/>
            </a:r>
            <a:br>
              <a:rPr lang="en-US" dirty="0">
                <a:solidFill>
                  <a:prstClr val="black"/>
                </a:solidFill>
              </a:rPr>
            </a:br>
            <a:r>
              <a:rPr lang="en-US" sz="2800" i="1" dirty="0" smtClean="0">
                <a:solidFill>
                  <a:prstClr val="black"/>
                </a:solidFill>
              </a:rPr>
              <a:t>(Multisim)</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31</a:t>
            </a:fld>
            <a:endParaRPr lang="en-US"/>
          </a:p>
        </p:txBody>
      </p:sp>
      <p:pic>
        <p:nvPicPr>
          <p:cNvPr id="4" name="Picture 3"/>
          <p:cNvPicPr>
            <a:picLocks noChangeAspect="1"/>
          </p:cNvPicPr>
          <p:nvPr/>
        </p:nvPicPr>
        <p:blipFill>
          <a:blip r:embed="rId2"/>
          <a:stretch>
            <a:fillRect/>
          </a:stretch>
        </p:blipFill>
        <p:spPr>
          <a:xfrm>
            <a:off x="201794" y="1592875"/>
            <a:ext cx="5894206" cy="3307623"/>
          </a:xfrm>
          <a:prstGeom prst="rect">
            <a:avLst/>
          </a:prstGeom>
        </p:spPr>
      </p:pic>
      <p:pic>
        <p:nvPicPr>
          <p:cNvPr id="5" name="Picture 4"/>
          <p:cNvPicPr>
            <a:picLocks noChangeAspect="1"/>
          </p:cNvPicPr>
          <p:nvPr/>
        </p:nvPicPr>
        <p:blipFill>
          <a:blip r:embed="rId3"/>
          <a:stretch>
            <a:fillRect/>
          </a:stretch>
        </p:blipFill>
        <p:spPr>
          <a:xfrm>
            <a:off x="6022710" y="3599919"/>
            <a:ext cx="6169290" cy="2601158"/>
          </a:xfrm>
          <a:prstGeom prst="rect">
            <a:avLst/>
          </a:prstGeom>
        </p:spPr>
      </p:pic>
      <p:sp>
        <p:nvSpPr>
          <p:cNvPr id="6" name="Rectangle 5"/>
          <p:cNvSpPr/>
          <p:nvPr/>
        </p:nvSpPr>
        <p:spPr>
          <a:xfrm>
            <a:off x="1754862" y="4900498"/>
            <a:ext cx="2714781"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Three Resistors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8094125" y="2937507"/>
            <a:ext cx="244265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Two Resistors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8" name="Footer Placeholder 7"/>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40312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r>
              <a:rPr lang="en-US" dirty="0">
                <a:solidFill>
                  <a:prstClr val="black"/>
                </a:solidFill>
              </a:rPr>
              <a:t/>
            </a:r>
            <a:br>
              <a:rPr lang="en-US" dirty="0">
                <a:solidFill>
                  <a:prstClr val="black"/>
                </a:solidFill>
              </a:rPr>
            </a:br>
            <a:r>
              <a:rPr lang="en-US" sz="2800" i="1" dirty="0" smtClean="0">
                <a:solidFill>
                  <a:prstClr val="black"/>
                </a:solidFill>
              </a:rPr>
              <a:t>(Measurements)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32</a:t>
            </a:fld>
            <a:endParaRPr lang="en-US"/>
          </a:p>
        </p:txBody>
      </p:sp>
      <p:pic>
        <p:nvPicPr>
          <p:cNvPr id="4" name="Picture 3"/>
          <p:cNvPicPr>
            <a:picLocks noChangeAspect="1"/>
          </p:cNvPicPr>
          <p:nvPr/>
        </p:nvPicPr>
        <p:blipFill>
          <a:blip r:embed="rId2"/>
          <a:stretch>
            <a:fillRect/>
          </a:stretch>
        </p:blipFill>
        <p:spPr>
          <a:xfrm>
            <a:off x="4144274" y="1534866"/>
            <a:ext cx="4239714" cy="3181350"/>
          </a:xfrm>
          <a:prstGeom prst="rect">
            <a:avLst/>
          </a:prstGeom>
        </p:spPr>
      </p:pic>
      <p:pic>
        <p:nvPicPr>
          <p:cNvPr id="5" name="Picture 4"/>
          <p:cNvPicPr>
            <a:picLocks noChangeAspect="1"/>
          </p:cNvPicPr>
          <p:nvPr/>
        </p:nvPicPr>
        <p:blipFill>
          <a:blip r:embed="rId3"/>
          <a:stretch>
            <a:fillRect/>
          </a:stretch>
        </p:blipFill>
        <p:spPr>
          <a:xfrm>
            <a:off x="838200" y="2412970"/>
            <a:ext cx="3112828" cy="3221098"/>
          </a:xfrm>
          <a:prstGeom prst="rect">
            <a:avLst/>
          </a:prstGeom>
        </p:spPr>
      </p:pic>
      <p:pic>
        <p:nvPicPr>
          <p:cNvPr id="6" name="Picture 5"/>
          <p:cNvPicPr>
            <a:picLocks noChangeAspect="1"/>
          </p:cNvPicPr>
          <p:nvPr/>
        </p:nvPicPr>
        <p:blipFill>
          <a:blip r:embed="rId4"/>
          <a:stretch>
            <a:fillRect/>
          </a:stretch>
        </p:blipFill>
        <p:spPr>
          <a:xfrm>
            <a:off x="8610600" y="2407698"/>
            <a:ext cx="2151114" cy="3221098"/>
          </a:xfrm>
          <a:prstGeom prst="rect">
            <a:avLst/>
          </a:prstGeom>
        </p:spPr>
      </p:pic>
      <p:sp>
        <p:nvSpPr>
          <p:cNvPr id="7" name="Footer Placeholder 6"/>
          <p:cNvSpPr>
            <a:spLocks noGrp="1"/>
          </p:cNvSpPr>
          <p:nvPr>
            <p:ph type="ftr" sz="quarter" idx="11"/>
          </p:nvPr>
        </p:nvSpPr>
        <p:spPr/>
        <p:txBody>
          <a:bodyPr/>
          <a:lstStyle/>
          <a:p>
            <a:r>
              <a:rPr lang="en-US" smtClean="0"/>
              <a:t>EECT111-50C</a:t>
            </a:r>
            <a:endParaRPr lang="en-US"/>
          </a:p>
        </p:txBody>
      </p:sp>
      <p:pic>
        <p:nvPicPr>
          <p:cNvPr id="9" name="Picture 8"/>
          <p:cNvPicPr>
            <a:picLocks noChangeAspect="1"/>
          </p:cNvPicPr>
          <p:nvPr/>
        </p:nvPicPr>
        <p:blipFill>
          <a:blip r:embed="rId5"/>
          <a:stretch>
            <a:fillRect/>
          </a:stretch>
        </p:blipFill>
        <p:spPr>
          <a:xfrm>
            <a:off x="4961074" y="4762488"/>
            <a:ext cx="2606113" cy="1123469"/>
          </a:xfrm>
          <a:prstGeom prst="rect">
            <a:avLst/>
          </a:prstGeom>
        </p:spPr>
      </p:pic>
    </p:spTree>
    <p:extLst>
      <p:ext uri="{BB962C8B-B14F-4D97-AF65-F5344CB8AC3E}">
        <p14:creationId xmlns:p14="http://schemas.microsoft.com/office/powerpoint/2010/main" val="1343558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r>
              <a:rPr lang="en-US" dirty="0">
                <a:solidFill>
                  <a:prstClr val="black"/>
                </a:solidFill>
              </a:rPr>
              <a:t/>
            </a:r>
            <a:br>
              <a:rPr lang="en-US" dirty="0">
                <a:solidFill>
                  <a:prstClr val="black"/>
                </a:solidFill>
              </a:rPr>
            </a:br>
            <a:r>
              <a:rPr lang="en-US" sz="2800" i="1" dirty="0" smtClean="0">
                <a:solidFill>
                  <a:prstClr val="black"/>
                </a:solidFill>
              </a:rPr>
              <a:t>(Pictures)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33</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5" name="Picture 4"/>
          <p:cNvPicPr>
            <a:picLocks noChangeAspect="1"/>
          </p:cNvPicPr>
          <p:nvPr/>
        </p:nvPicPr>
        <p:blipFill>
          <a:blip r:embed="rId2"/>
          <a:stretch>
            <a:fillRect/>
          </a:stretch>
        </p:blipFill>
        <p:spPr>
          <a:xfrm>
            <a:off x="1361143" y="2327394"/>
            <a:ext cx="4453731" cy="3738629"/>
          </a:xfrm>
          <a:prstGeom prst="rect">
            <a:avLst/>
          </a:prstGeom>
        </p:spPr>
      </p:pic>
      <p:pic>
        <p:nvPicPr>
          <p:cNvPr id="6" name="Picture 5"/>
          <p:cNvPicPr>
            <a:picLocks noChangeAspect="1"/>
          </p:cNvPicPr>
          <p:nvPr/>
        </p:nvPicPr>
        <p:blipFill>
          <a:blip r:embed="rId3"/>
          <a:stretch>
            <a:fillRect/>
          </a:stretch>
        </p:blipFill>
        <p:spPr>
          <a:xfrm>
            <a:off x="6526710" y="2327394"/>
            <a:ext cx="4937135" cy="3702851"/>
          </a:xfrm>
          <a:prstGeom prst="rect">
            <a:avLst/>
          </a:prstGeom>
        </p:spPr>
      </p:pic>
      <p:sp>
        <p:nvSpPr>
          <p:cNvPr id="7" name="TextBox 6"/>
          <p:cNvSpPr txBox="1"/>
          <p:nvPr/>
        </p:nvSpPr>
        <p:spPr>
          <a:xfrm>
            <a:off x="2347475" y="1405031"/>
            <a:ext cx="2481065" cy="954107"/>
          </a:xfrm>
          <a:prstGeom prst="rect">
            <a:avLst/>
          </a:prstGeom>
          <a:noFill/>
        </p:spPr>
        <p:txBody>
          <a:bodyPr wrap="none" rtlCol="0">
            <a:spAutoFit/>
          </a:bodyPr>
          <a:lstStyle/>
          <a:p>
            <a:pPr algn="ctr"/>
            <a:r>
              <a:rPr lang="en-US" sz="2800" dirty="0" smtClean="0"/>
              <a:t>Three Resistors </a:t>
            </a:r>
          </a:p>
          <a:p>
            <a:pPr algn="ctr"/>
            <a:r>
              <a:rPr lang="en-US" sz="2800" dirty="0" smtClean="0"/>
              <a:t>in Parallel</a:t>
            </a:r>
            <a:endParaRPr lang="en-US" sz="2800" dirty="0"/>
          </a:p>
        </p:txBody>
      </p:sp>
      <p:sp>
        <p:nvSpPr>
          <p:cNvPr id="8" name="TextBox 7"/>
          <p:cNvSpPr txBox="1"/>
          <p:nvPr/>
        </p:nvSpPr>
        <p:spPr>
          <a:xfrm>
            <a:off x="8153400" y="1376687"/>
            <a:ext cx="2161234" cy="954107"/>
          </a:xfrm>
          <a:prstGeom prst="rect">
            <a:avLst/>
          </a:prstGeom>
          <a:noFill/>
        </p:spPr>
        <p:txBody>
          <a:bodyPr wrap="none" rtlCol="0">
            <a:spAutoFit/>
          </a:bodyPr>
          <a:lstStyle/>
          <a:p>
            <a:pPr algn="ctr"/>
            <a:r>
              <a:rPr lang="en-US" sz="2800" dirty="0" smtClean="0"/>
              <a:t>Two Resistors</a:t>
            </a:r>
          </a:p>
          <a:p>
            <a:pPr algn="ctr"/>
            <a:r>
              <a:rPr lang="en-US" sz="2800" dirty="0" smtClean="0"/>
              <a:t>in Parallel</a:t>
            </a:r>
            <a:endParaRPr lang="en-US" sz="2800" dirty="0"/>
          </a:p>
        </p:txBody>
      </p:sp>
    </p:spTree>
    <p:extLst>
      <p:ext uri="{BB962C8B-B14F-4D97-AF65-F5344CB8AC3E}">
        <p14:creationId xmlns:p14="http://schemas.microsoft.com/office/powerpoint/2010/main" val="251190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71234" y="3929205"/>
            <a:ext cx="2327953" cy="2807640"/>
          </a:xfrm>
          <a:prstGeom prst="rect">
            <a:avLst/>
          </a:prstGeom>
        </p:spPr>
      </p:pic>
      <p:pic>
        <p:nvPicPr>
          <p:cNvPr id="9" name="Picture 8"/>
          <p:cNvPicPr>
            <a:picLocks noChangeAspect="1"/>
          </p:cNvPicPr>
          <p:nvPr/>
        </p:nvPicPr>
        <p:blipFill>
          <a:blip r:embed="rId3"/>
          <a:stretch>
            <a:fillRect/>
          </a:stretch>
        </p:blipFill>
        <p:spPr>
          <a:xfrm>
            <a:off x="8938051" y="1595737"/>
            <a:ext cx="2714625" cy="2867025"/>
          </a:xfrm>
          <a:prstGeom prst="rect">
            <a:avLst/>
          </a:prstGeom>
        </p:spPr>
      </p:pic>
      <p:sp>
        <p:nvSpPr>
          <p:cNvPr id="2" name="Title 1"/>
          <p:cNvSpPr>
            <a:spLocks noGrp="1"/>
          </p:cNvSpPr>
          <p:nvPr>
            <p:ph type="title"/>
          </p:nvPr>
        </p:nvSpPr>
        <p:spPr/>
        <p:txBody>
          <a:bodyPr/>
          <a:lstStyle/>
          <a:p>
            <a:pPr algn="ctr"/>
            <a:r>
              <a:rPr lang="en-US" b="1" dirty="0">
                <a:ln w="12700">
                  <a:solidFill>
                    <a:schemeClr val="tx2">
                      <a:lumMod val="75000"/>
                    </a:schemeClr>
                  </a:solidFill>
                  <a:prstDash val="solid"/>
                </a:ln>
                <a:solidFill>
                  <a:srgbClr val="CC66FF"/>
                </a:solidFill>
                <a:effectLst>
                  <a:outerShdw dist="38100" dir="2640000" algn="bl" rotWithShape="0">
                    <a:schemeClr val="tx2">
                      <a:lumMod val="75000"/>
                    </a:schemeClr>
                  </a:outerShdw>
                </a:effectLst>
              </a:rPr>
              <a:t>Lab 5 – Parallel Black Box Design</a:t>
            </a:r>
            <a:r>
              <a:rPr lang="en-US" dirty="0">
                <a:solidFill>
                  <a:prstClr val="black"/>
                </a:solidFill>
              </a:rPr>
              <a:t/>
            </a:r>
            <a:br>
              <a:rPr lang="en-US" dirty="0">
                <a:solidFill>
                  <a:prstClr val="black"/>
                </a:solidFill>
              </a:rPr>
            </a:br>
            <a:r>
              <a:rPr lang="en-US" sz="2800" i="1" dirty="0" smtClean="0">
                <a:solidFill>
                  <a:prstClr val="black"/>
                </a:solidFill>
              </a:rPr>
              <a:t>(Conclusion)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34</a:t>
            </a:fld>
            <a:endParaRPr lang="en-US"/>
          </a:p>
        </p:txBody>
      </p:sp>
      <p:sp>
        <p:nvSpPr>
          <p:cNvPr id="4" name="Rectangle 3"/>
          <p:cNvSpPr/>
          <p:nvPr/>
        </p:nvSpPr>
        <p:spPr>
          <a:xfrm>
            <a:off x="971550" y="1714501"/>
            <a:ext cx="8058150" cy="2751522"/>
          </a:xfrm>
          <a:prstGeom prst="rect">
            <a:avLst/>
          </a:prstGeom>
        </p:spPr>
        <p:txBody>
          <a:bodyPr wrap="square">
            <a:spAutoFit/>
          </a:bodyPr>
          <a:lstStyle/>
          <a:p>
            <a:pPr lvl="1">
              <a:lnSpc>
                <a:spcPct val="90000"/>
              </a:lnSpc>
              <a:spcBef>
                <a:spcPts val="500"/>
              </a:spcBef>
            </a:pPr>
            <a:r>
              <a:rPr lang="en-US" sz="3200" dirty="0">
                <a:solidFill>
                  <a:srgbClr val="CC66FF"/>
                </a:solidFill>
              </a:rPr>
              <a:t>All </a:t>
            </a:r>
            <a:r>
              <a:rPr lang="en-US" sz="3200" dirty="0" smtClean="0">
                <a:solidFill>
                  <a:srgbClr val="CC66FF"/>
                </a:solidFill>
              </a:rPr>
              <a:t>calculations</a:t>
            </a:r>
            <a:r>
              <a:rPr lang="en-US" sz="3200" dirty="0">
                <a:solidFill>
                  <a:srgbClr val="CC66FF"/>
                </a:solidFill>
              </a:rPr>
              <a:t>, Multisim and measurements agreed with one another. </a:t>
            </a:r>
            <a:r>
              <a:rPr lang="en-US" sz="3200" dirty="0" smtClean="0">
                <a:solidFill>
                  <a:srgbClr val="CC66FF"/>
                </a:solidFill>
              </a:rPr>
              <a:t>I learned that, like the series black box, resistor choices are limited. However, because resistance divides in parallel, there can be more than one answer. </a:t>
            </a:r>
            <a:endParaRPr lang="en-US" sz="3200" dirty="0">
              <a:solidFill>
                <a:srgbClr val="CC66FF"/>
              </a:solidFill>
            </a:endParaRPr>
          </a:p>
        </p:txBody>
      </p:sp>
      <p:sp>
        <p:nvSpPr>
          <p:cNvPr id="6" name="Rectangle 5"/>
          <p:cNvSpPr/>
          <p:nvPr/>
        </p:nvSpPr>
        <p:spPr>
          <a:xfrm>
            <a:off x="9667805" y="1592476"/>
            <a:ext cx="57419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rPr>
              <a:t>µ</a:t>
            </a:r>
            <a:endParaRPr lang="en-US" sz="5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endParaRPr>
          </a:p>
        </p:txBody>
      </p:sp>
      <p:sp>
        <p:nvSpPr>
          <p:cNvPr id="8" name="Footer Placeholder 7"/>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9003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6391" y="97320"/>
            <a:ext cx="1582486" cy="2203036"/>
          </a:xfrm>
          <a:prstGeom prst="rect">
            <a:avLst/>
          </a:prstGeom>
        </p:spPr>
      </p:pic>
      <p:sp>
        <p:nvSpPr>
          <p:cNvPr id="2" name="Title 1"/>
          <p:cNvSpPr>
            <a:spLocks noGrp="1"/>
          </p:cNvSpPr>
          <p:nvPr>
            <p:ph type="title"/>
          </p:nvPr>
        </p:nvSpPr>
        <p:spPr>
          <a:xfrm>
            <a:off x="136391" y="1628904"/>
            <a:ext cx="11307652" cy="3005362"/>
          </a:xfrm>
        </p:spPr>
        <p:txBody>
          <a:bodyPr>
            <a:noAutofit/>
          </a:bodyPr>
          <a:lstStyle/>
          <a:p>
            <a:pPr algn="ctr"/>
            <a:r>
              <a:rPr lang="en-US" sz="8800" dirty="0" smtClean="0">
                <a:solidFill>
                  <a:srgbClr val="FF0000"/>
                </a:solidFill>
              </a:rPr>
              <a:t>Error 404: Lab 6 </a:t>
            </a:r>
            <a:r>
              <a:rPr lang="en-US" sz="8800" dirty="0">
                <a:solidFill>
                  <a:srgbClr val="FF0000"/>
                </a:solidFill>
              </a:rPr>
              <a:t>N</a:t>
            </a:r>
            <a:r>
              <a:rPr lang="en-US" sz="8800" dirty="0" smtClean="0">
                <a:solidFill>
                  <a:srgbClr val="FF0000"/>
                </a:solidFill>
              </a:rPr>
              <a:t>ot Found</a:t>
            </a:r>
            <a:endParaRPr lang="en-US" sz="8800" dirty="0">
              <a:solidFill>
                <a:srgbClr val="FF0000"/>
              </a:solidFill>
            </a:endParaRPr>
          </a:p>
        </p:txBody>
      </p:sp>
      <p:sp>
        <p:nvSpPr>
          <p:cNvPr id="3" name="Text Placeholder 2"/>
          <p:cNvSpPr>
            <a:spLocks noGrp="1"/>
          </p:cNvSpPr>
          <p:nvPr>
            <p:ph type="body" idx="1"/>
          </p:nvPr>
        </p:nvSpPr>
        <p:spPr/>
        <p:txBody>
          <a:bodyPr/>
          <a:lstStyle/>
          <a:p>
            <a:r>
              <a:rPr lang="en-US" dirty="0" smtClean="0"/>
              <a:t>This is a standard message from your Power Point indicating the file you are wanting to access doesn’t exist or isn’t available; basically it means a dead end…</a:t>
            </a:r>
            <a:endParaRPr lang="en-US" dirty="0"/>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35</a:t>
            </a:fld>
            <a:endParaRPr lang="en-US"/>
          </a:p>
        </p:txBody>
      </p:sp>
    </p:spTree>
    <p:extLst>
      <p:ext uri="{BB962C8B-B14F-4D97-AF65-F5344CB8AC3E}">
        <p14:creationId xmlns:p14="http://schemas.microsoft.com/office/powerpoint/2010/main" val="192136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3799" y="189580"/>
            <a:ext cx="6137551" cy="3412458"/>
          </a:xfrm>
          <a:prstGeom prst="rect">
            <a:avLst/>
          </a:prstGeom>
        </p:spPr>
      </p:pic>
      <p:sp>
        <p:nvSpPr>
          <p:cNvPr id="2" name="Title 1"/>
          <p:cNvSpPr>
            <a:spLocks noGrp="1"/>
          </p:cNvSpPr>
          <p:nvPr>
            <p:ph type="ctrTitle"/>
          </p:nvPr>
        </p:nvSpPr>
        <p:spPr/>
        <p:txBody>
          <a:bodyPr/>
          <a:lstStyle/>
          <a:p>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Parallel Circuit</a:t>
            </a:r>
          </a:p>
        </p:txBody>
      </p:sp>
      <p:sp>
        <p:nvSpPr>
          <p:cNvPr id="3" name="Subtitle 2"/>
          <p:cNvSpPr>
            <a:spLocks noGrp="1"/>
          </p:cNvSpPr>
          <p:nvPr>
            <p:ph type="subTitle" idx="1"/>
          </p:nvPr>
        </p:nvSpPr>
        <p:spPr/>
        <p:txBody>
          <a:bodyPr/>
          <a:lstStyle/>
          <a:p>
            <a:r>
              <a:rPr lang="en-US" dirty="0" smtClean="0"/>
              <a:t>Star Date: 2/26/15</a:t>
            </a:r>
            <a:endParaRPr lang="en-US" dirty="0"/>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36</a:t>
            </a:fld>
            <a:endParaRPr lang="en-US"/>
          </a:p>
        </p:txBody>
      </p:sp>
    </p:spTree>
    <p:extLst>
      <p:ext uri="{BB962C8B-B14F-4D97-AF65-F5344CB8AC3E}">
        <p14:creationId xmlns:p14="http://schemas.microsoft.com/office/powerpoint/2010/main" val="210372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86900" y="1113631"/>
            <a:ext cx="3622613" cy="3252787"/>
          </a:xfrm>
          <a:prstGeom prst="rect">
            <a:avLst/>
          </a:prstGeom>
        </p:spPr>
      </p:pic>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Circuit</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37</a:t>
            </a:fld>
            <a:endParaRPr lang="en-US"/>
          </a:p>
        </p:txBody>
      </p:sp>
      <p:sp>
        <p:nvSpPr>
          <p:cNvPr id="6" name="Rectangle 5"/>
          <p:cNvSpPr/>
          <p:nvPr/>
        </p:nvSpPr>
        <p:spPr>
          <a:xfrm>
            <a:off x="1129553" y="1504450"/>
            <a:ext cx="7960659" cy="370768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chemeClr val="tx2">
                    <a:lumMod val="75000"/>
                  </a:schemeClr>
                </a:solidFill>
              </a:rPr>
              <a:t>Purpose: </a:t>
            </a:r>
            <a:r>
              <a:rPr lang="en-US" sz="2800" dirty="0" smtClean="0">
                <a:solidFill>
                  <a:schemeClr val="tx2">
                    <a:lumMod val="75000"/>
                  </a:schemeClr>
                </a:solidFill>
              </a:rPr>
              <a:t>To learn </a:t>
            </a:r>
            <a:r>
              <a:rPr lang="en-US" sz="2800" dirty="0">
                <a:solidFill>
                  <a:schemeClr val="tx2">
                    <a:lumMod val="75000"/>
                  </a:schemeClr>
                </a:solidFill>
              </a:rPr>
              <a:t>about parallel </a:t>
            </a:r>
            <a:r>
              <a:rPr lang="en-US" sz="2800" dirty="0" smtClean="0">
                <a:solidFill>
                  <a:schemeClr val="tx2">
                    <a:lumMod val="75000"/>
                  </a:schemeClr>
                </a:solidFill>
              </a:rPr>
              <a:t>circuits.</a:t>
            </a:r>
          </a:p>
          <a:p>
            <a:pPr marL="228600" lvl="0" indent="-228600">
              <a:lnSpc>
                <a:spcPct val="90000"/>
              </a:lnSpc>
              <a:spcBef>
                <a:spcPts val="1000"/>
              </a:spcBef>
              <a:buFont typeface="Arial" panose="020B0604020202020204" pitchFamily="34" charset="0"/>
              <a:buChar char="•"/>
            </a:pPr>
            <a:endParaRPr lang="en-US" sz="2800" dirty="0">
              <a:solidFill>
                <a:schemeClr val="tx2">
                  <a:lumMod val="75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tx2">
                    <a:lumMod val="75000"/>
                  </a:schemeClr>
                </a:solidFill>
              </a:rPr>
              <a:t>Equipment/Material: </a:t>
            </a:r>
            <a:r>
              <a:rPr lang="en-US" sz="2800" dirty="0" smtClean="0">
                <a:solidFill>
                  <a:schemeClr val="tx2">
                    <a:lumMod val="75000"/>
                  </a:schemeClr>
                </a:solidFill>
              </a:rPr>
              <a:t>Four </a:t>
            </a:r>
            <a:r>
              <a:rPr lang="en-US" sz="2800" dirty="0">
                <a:solidFill>
                  <a:schemeClr val="tx2">
                    <a:lumMod val="75000"/>
                  </a:schemeClr>
                </a:solidFill>
              </a:rPr>
              <a:t>standard </a:t>
            </a:r>
            <a:r>
              <a:rPr lang="en-US" sz="2800" dirty="0" smtClean="0">
                <a:solidFill>
                  <a:schemeClr val="tx2">
                    <a:lumMod val="75000"/>
                  </a:schemeClr>
                </a:solidFill>
              </a:rPr>
              <a:t>resistors, </a:t>
            </a:r>
            <a:r>
              <a:rPr lang="en-US" sz="2800" dirty="0">
                <a:solidFill>
                  <a:schemeClr val="tx2">
                    <a:lumMod val="75000"/>
                  </a:schemeClr>
                </a:solidFill>
              </a:rPr>
              <a:t>Digital </a:t>
            </a:r>
            <a:r>
              <a:rPr lang="en-US" sz="2800" dirty="0" smtClean="0">
                <a:solidFill>
                  <a:schemeClr val="tx2">
                    <a:lumMod val="75000"/>
                  </a:schemeClr>
                </a:solidFill>
              </a:rPr>
              <a:t>MultiMate (DMM), and breadboard.</a:t>
            </a:r>
            <a:endParaRPr lang="en-US" sz="2800" dirty="0">
              <a:solidFill>
                <a:schemeClr val="tx2">
                  <a:lumMod val="75000"/>
                </a:schemeClr>
              </a:solidFill>
            </a:endParaRPr>
          </a:p>
          <a:p>
            <a:pPr marL="228600" lvl="0" indent="-228600">
              <a:lnSpc>
                <a:spcPct val="90000"/>
              </a:lnSpc>
              <a:spcBef>
                <a:spcPts val="1000"/>
              </a:spcBef>
              <a:buFont typeface="Arial" panose="020B0604020202020204" pitchFamily="34" charset="0"/>
              <a:buChar char="•"/>
            </a:pPr>
            <a:endParaRPr lang="en-US" sz="2800" dirty="0">
              <a:solidFill>
                <a:schemeClr val="tx2">
                  <a:lumMod val="75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tx2">
                    <a:lumMod val="75000"/>
                  </a:schemeClr>
                </a:solidFill>
              </a:rPr>
              <a:t>Procedure</a:t>
            </a:r>
            <a:r>
              <a:rPr lang="en-US" sz="2800" dirty="0" smtClean="0">
                <a:solidFill>
                  <a:schemeClr val="tx2">
                    <a:lumMod val="75000"/>
                  </a:schemeClr>
                </a:solidFill>
              </a:rPr>
              <a:t>:  Measure all four resistor values using a DMM and record, followed by the measuring of each branch current of the parallel circuit. </a:t>
            </a:r>
            <a:endParaRPr lang="en-US" dirty="0">
              <a:solidFill>
                <a:schemeClr val="tx2">
                  <a:lumMod val="75000"/>
                </a:schemeClr>
              </a:solidFill>
            </a:endParaRPr>
          </a:p>
        </p:txBody>
      </p:sp>
    </p:spTree>
    <p:extLst>
      <p:ext uri="{BB962C8B-B14F-4D97-AF65-F5344CB8AC3E}">
        <p14:creationId xmlns:p14="http://schemas.microsoft.com/office/powerpoint/2010/main" val="2962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610725" y="0"/>
            <a:ext cx="2581275" cy="2735204"/>
          </a:xfrm>
          <a:prstGeom prst="rect">
            <a:avLst/>
          </a:prstGeom>
        </p:spPr>
      </p:pic>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Circuit</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800" i="1" dirty="0">
                <a:solidFill>
                  <a:prstClr val="black"/>
                </a:solidFill>
              </a:rPr>
              <a:t>(Calculations)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38</a:t>
            </a:fld>
            <a:endParaRPr lang="en-US"/>
          </a:p>
        </p:txBody>
      </p:sp>
      <p:pic>
        <p:nvPicPr>
          <p:cNvPr id="5" name="Picture 4"/>
          <p:cNvPicPr>
            <a:picLocks noChangeAspect="1"/>
          </p:cNvPicPr>
          <p:nvPr/>
        </p:nvPicPr>
        <p:blipFill>
          <a:blip r:embed="rId3"/>
          <a:stretch>
            <a:fillRect/>
          </a:stretch>
        </p:blipFill>
        <p:spPr>
          <a:xfrm>
            <a:off x="2623599" y="1586754"/>
            <a:ext cx="6519487" cy="4665288"/>
          </a:xfrm>
          <a:prstGeom prst="rect">
            <a:avLst/>
          </a:prstGeom>
        </p:spPr>
      </p:pic>
    </p:spTree>
    <p:extLst>
      <p:ext uri="{BB962C8B-B14F-4D97-AF65-F5344CB8AC3E}">
        <p14:creationId xmlns:p14="http://schemas.microsoft.com/office/powerpoint/2010/main" val="337908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Circuit</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800" i="1" dirty="0" smtClean="0">
                <a:solidFill>
                  <a:prstClr val="black"/>
                </a:solidFill>
              </a:rPr>
              <a:t>(Multisim)</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39</a:t>
            </a:fld>
            <a:endParaRPr lang="en-US"/>
          </a:p>
        </p:txBody>
      </p:sp>
      <p:pic>
        <p:nvPicPr>
          <p:cNvPr id="5" name="Picture 4"/>
          <p:cNvPicPr>
            <a:picLocks noChangeAspect="1"/>
          </p:cNvPicPr>
          <p:nvPr/>
        </p:nvPicPr>
        <p:blipFill>
          <a:blip r:embed="rId2"/>
          <a:stretch>
            <a:fillRect/>
          </a:stretch>
        </p:blipFill>
        <p:spPr>
          <a:xfrm>
            <a:off x="7041524" y="2418931"/>
            <a:ext cx="5150476" cy="3571500"/>
          </a:xfrm>
          <a:prstGeom prst="rect">
            <a:avLst/>
          </a:prstGeom>
        </p:spPr>
      </p:pic>
      <p:sp>
        <p:nvSpPr>
          <p:cNvPr id="9" name="Rectangle 8"/>
          <p:cNvSpPr/>
          <p:nvPr/>
        </p:nvSpPr>
        <p:spPr>
          <a:xfrm>
            <a:off x="3382694" y="1256689"/>
            <a:ext cx="288862" cy="584775"/>
          </a:xfrm>
          <a:prstGeom prst="rect">
            <a:avLst/>
          </a:prstGeom>
        </p:spPr>
        <p:txBody>
          <a:bodyPr wrap="none">
            <a:spAutoFit/>
          </a:bodyPr>
          <a:lstStyle/>
          <a:p>
            <a:pPr lvl="0" algn="ctr"/>
            <a:r>
              <a:rPr lang="en-US" sz="3200" dirty="0" smtClean="0">
                <a:ln w="0"/>
                <a:solidFill>
                  <a:prstClr val="black"/>
                </a:solidFill>
                <a:effectLst>
                  <a:outerShdw blurRad="38100" dist="19050" dir="2700000" algn="tl" rotWithShape="0">
                    <a:prstClr val="black">
                      <a:alpha val="40000"/>
                    </a:prstClr>
                  </a:outerShdw>
                </a:effectLst>
              </a:rPr>
              <a:t>I</a:t>
            </a:r>
            <a:endParaRPr lang="en-US" sz="3200" dirty="0">
              <a:ln w="0"/>
              <a:solidFill>
                <a:prstClr val="black"/>
              </a:solidFill>
              <a:effectLst>
                <a:outerShdw blurRad="38100" dist="19050" dir="2700000" algn="tl" rotWithShape="0">
                  <a:prstClr val="black">
                    <a:alpha val="40000"/>
                  </a:prstClr>
                </a:outerShdw>
              </a:effectLst>
            </a:endParaRPr>
          </a:p>
        </p:txBody>
      </p:sp>
      <p:sp>
        <p:nvSpPr>
          <p:cNvPr id="10" name="Rectangle 9"/>
          <p:cNvSpPr/>
          <p:nvPr/>
        </p:nvSpPr>
        <p:spPr>
          <a:xfrm>
            <a:off x="9413020" y="1943584"/>
            <a:ext cx="407484" cy="584775"/>
          </a:xfrm>
          <a:prstGeom prst="rect">
            <a:avLst/>
          </a:prstGeom>
        </p:spPr>
        <p:txBody>
          <a:bodyPr wrap="none">
            <a:spAutoFit/>
          </a:bodyPr>
          <a:lstStyle/>
          <a:p>
            <a:pPr lvl="0" algn="ctr"/>
            <a:r>
              <a:rPr lang="en-US" sz="3200" dirty="0" smtClean="0">
                <a:ln w="0"/>
                <a:solidFill>
                  <a:prstClr val="black"/>
                </a:solidFill>
                <a:effectLst>
                  <a:outerShdw blurRad="38100" dist="19050" dir="2700000" algn="tl" rotWithShape="0">
                    <a:prstClr val="black">
                      <a:alpha val="40000"/>
                    </a:prstClr>
                  </a:outerShdw>
                </a:effectLst>
              </a:rPr>
              <a:t>R</a:t>
            </a:r>
            <a:endParaRPr lang="en-US" sz="3200" dirty="0">
              <a:ln w="0"/>
              <a:solidFill>
                <a:prstClr val="black"/>
              </a:solidFill>
              <a:effectLst>
                <a:outerShdw blurRad="38100" dist="19050" dir="2700000" algn="tl" rotWithShape="0">
                  <a:prstClr val="black">
                    <a:alpha val="40000"/>
                  </a:prstClr>
                </a:outerShdw>
              </a:effectLst>
            </a:endParaRPr>
          </a:p>
        </p:txBody>
      </p:sp>
      <p:pic>
        <p:nvPicPr>
          <p:cNvPr id="11" name="Picture 10"/>
          <p:cNvPicPr>
            <a:picLocks noChangeAspect="1"/>
          </p:cNvPicPr>
          <p:nvPr/>
        </p:nvPicPr>
        <p:blipFill>
          <a:blip r:embed="rId3"/>
          <a:stretch>
            <a:fillRect/>
          </a:stretch>
        </p:blipFill>
        <p:spPr>
          <a:xfrm>
            <a:off x="438256" y="1841464"/>
            <a:ext cx="6466599" cy="4290036"/>
          </a:xfrm>
          <a:prstGeom prst="rect">
            <a:avLst/>
          </a:prstGeom>
        </p:spPr>
      </p:pic>
    </p:spTree>
    <p:extLst>
      <p:ext uri="{BB962C8B-B14F-4D97-AF65-F5344CB8AC3E}">
        <p14:creationId xmlns:p14="http://schemas.microsoft.com/office/powerpoint/2010/main" val="110005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61365" y="0"/>
            <a:ext cx="2511380" cy="2511380"/>
          </a:xfrm>
          <a:prstGeom prst="rect">
            <a:avLst/>
          </a:prstGeom>
        </p:spPr>
      </p:pic>
      <p:sp>
        <p:nvSpPr>
          <p:cNvPr id="2" name="Title 1"/>
          <p:cNvSpPr>
            <a:spLocks noGrp="1"/>
          </p:cNvSpPr>
          <p:nvPr>
            <p:ph type="title"/>
          </p:nvPr>
        </p:nvSpPr>
        <p:spPr/>
        <p:txBody>
          <a:bodyPr/>
          <a:lstStyle/>
          <a:p>
            <a:r>
              <a:rPr lang="en-US" sz="6000" b="1" dirty="0">
                <a:ln w="22225">
                  <a:solidFill>
                    <a:srgbClr val="ED7D31"/>
                  </a:solidFill>
                  <a:prstDash val="solid"/>
                </a:ln>
                <a:solidFill>
                  <a:srgbClr val="ED7D31">
                    <a:lumMod val="40000"/>
                    <a:lumOff val="60000"/>
                  </a:srgbClr>
                </a:solidFill>
              </a:rPr>
              <a:t>Lab 1 – Resistor Variability</a:t>
            </a:r>
            <a:endParaRPr lang="en-US" dirty="0"/>
          </a:p>
        </p:txBody>
      </p:sp>
      <p:sp>
        <p:nvSpPr>
          <p:cNvPr id="3" name="Content Placeholder 2"/>
          <p:cNvSpPr>
            <a:spLocks noGrp="1"/>
          </p:cNvSpPr>
          <p:nvPr>
            <p:ph idx="1"/>
          </p:nvPr>
        </p:nvSpPr>
        <p:spPr>
          <a:xfrm>
            <a:off x="67525" y="1847850"/>
            <a:ext cx="11087100" cy="4351338"/>
          </a:xfrm>
        </p:spPr>
        <p:txBody>
          <a:bodyPr>
            <a:normAutofit/>
          </a:bodyPr>
          <a:lstStyle/>
          <a:p>
            <a:r>
              <a:rPr lang="en-US" dirty="0" smtClean="0">
                <a:solidFill>
                  <a:srgbClr val="FF9900"/>
                </a:solidFill>
              </a:rPr>
              <a:t>Purpose: To learn how resistors differ based on their color code.</a:t>
            </a:r>
          </a:p>
          <a:p>
            <a:endParaRPr lang="en-US" dirty="0" smtClean="0">
              <a:solidFill>
                <a:srgbClr val="FF9900"/>
              </a:solidFill>
            </a:endParaRPr>
          </a:p>
          <a:p>
            <a:r>
              <a:rPr lang="en-US" dirty="0" smtClean="0">
                <a:solidFill>
                  <a:srgbClr val="FF9900"/>
                </a:solidFill>
              </a:rPr>
              <a:t>Equipment/Material: 10 resistors of the same color code &amp; a Digital </a:t>
            </a:r>
            <a:r>
              <a:rPr lang="en-US" dirty="0" err="1">
                <a:solidFill>
                  <a:srgbClr val="FF9900"/>
                </a:solidFill>
              </a:rPr>
              <a:t>M</a:t>
            </a:r>
            <a:r>
              <a:rPr lang="en-US" dirty="0" err="1" smtClean="0">
                <a:solidFill>
                  <a:srgbClr val="FF9900"/>
                </a:solidFill>
              </a:rPr>
              <a:t>ultimeter</a:t>
            </a:r>
            <a:r>
              <a:rPr lang="en-US" dirty="0" smtClean="0">
                <a:solidFill>
                  <a:srgbClr val="FF9900"/>
                </a:solidFill>
              </a:rPr>
              <a:t> (DMM).</a:t>
            </a:r>
          </a:p>
          <a:p>
            <a:endParaRPr lang="en-US" dirty="0" smtClean="0">
              <a:solidFill>
                <a:srgbClr val="FF9900"/>
              </a:solidFill>
            </a:endParaRPr>
          </a:p>
          <a:p>
            <a:r>
              <a:rPr lang="en-US" dirty="0" smtClean="0">
                <a:solidFill>
                  <a:srgbClr val="FF9900"/>
                </a:solidFill>
              </a:rPr>
              <a:t>Procedure: The leads of a DMM were placed onto either side of each individual resistor. The resulting display showed the actual value of the resister levels in Ohms. Then determined how closely each resistor matched their indicated color-codes. </a:t>
            </a:r>
          </a:p>
          <a:p>
            <a:pPr marL="0" indent="0">
              <a:buNone/>
            </a:pPr>
            <a:endParaRPr lang="en-US" dirty="0" smtClean="0"/>
          </a:p>
        </p:txBody>
      </p:sp>
      <p:sp>
        <p:nvSpPr>
          <p:cNvPr id="4" name="Slide Number Placeholder 3"/>
          <p:cNvSpPr>
            <a:spLocks noGrp="1"/>
          </p:cNvSpPr>
          <p:nvPr>
            <p:ph type="sldNum" sz="quarter" idx="12"/>
          </p:nvPr>
        </p:nvSpPr>
        <p:spPr/>
        <p:txBody>
          <a:bodyPr/>
          <a:lstStyle/>
          <a:p>
            <a:fld id="{17D2F358-A03B-4556-BE8A-784855E4A912}" type="slidenum">
              <a:rPr lang="en-US" smtClean="0"/>
              <a:t>4</a:t>
            </a:fld>
            <a:endParaRPr lang="en-US" dirty="0"/>
          </a:p>
        </p:txBody>
      </p:sp>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85102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Circuit</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800" i="1" dirty="0" smtClean="0">
                <a:solidFill>
                  <a:prstClr val="black"/>
                </a:solidFill>
              </a:rPr>
              <a:t>(Measurements)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40</a:t>
            </a:fld>
            <a:endParaRPr lang="en-US"/>
          </a:p>
        </p:txBody>
      </p:sp>
      <p:pic>
        <p:nvPicPr>
          <p:cNvPr id="6" name="Picture 5"/>
          <p:cNvPicPr>
            <a:picLocks noChangeAspect="1"/>
          </p:cNvPicPr>
          <p:nvPr/>
        </p:nvPicPr>
        <p:blipFill>
          <a:blip r:embed="rId2"/>
          <a:stretch>
            <a:fillRect/>
          </a:stretch>
        </p:blipFill>
        <p:spPr>
          <a:xfrm>
            <a:off x="1614487" y="1690688"/>
            <a:ext cx="5000625" cy="3228975"/>
          </a:xfrm>
          <a:prstGeom prst="rect">
            <a:avLst/>
          </a:prstGeom>
        </p:spPr>
      </p:pic>
      <p:pic>
        <p:nvPicPr>
          <p:cNvPr id="7" name="Picture 6"/>
          <p:cNvPicPr>
            <a:picLocks noChangeAspect="1"/>
          </p:cNvPicPr>
          <p:nvPr/>
        </p:nvPicPr>
        <p:blipFill>
          <a:blip r:embed="rId3"/>
          <a:stretch>
            <a:fillRect/>
          </a:stretch>
        </p:blipFill>
        <p:spPr>
          <a:xfrm>
            <a:off x="7601291" y="1817596"/>
            <a:ext cx="2637182" cy="2843212"/>
          </a:xfrm>
          <a:prstGeom prst="rect">
            <a:avLst/>
          </a:prstGeom>
        </p:spPr>
      </p:pic>
    </p:spTree>
    <p:extLst>
      <p:ext uri="{BB962C8B-B14F-4D97-AF65-F5344CB8AC3E}">
        <p14:creationId xmlns:p14="http://schemas.microsoft.com/office/powerpoint/2010/main" val="371972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Circuit</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800" i="1" dirty="0" smtClean="0">
                <a:solidFill>
                  <a:prstClr val="black"/>
                </a:solidFill>
              </a:rPr>
              <a:t>(Pictures)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41</a:t>
            </a:fld>
            <a:endParaRPr lang="en-US"/>
          </a:p>
        </p:txBody>
      </p:sp>
      <p:pic>
        <p:nvPicPr>
          <p:cNvPr id="5" name="Picture 4"/>
          <p:cNvPicPr>
            <a:picLocks noChangeAspect="1"/>
          </p:cNvPicPr>
          <p:nvPr/>
        </p:nvPicPr>
        <p:blipFill>
          <a:blip r:embed="rId2"/>
          <a:stretch>
            <a:fillRect/>
          </a:stretch>
        </p:blipFill>
        <p:spPr>
          <a:xfrm>
            <a:off x="2623185" y="1600536"/>
            <a:ext cx="6151929" cy="4665662"/>
          </a:xfrm>
          <a:prstGeom prst="rect">
            <a:avLst/>
          </a:prstGeom>
        </p:spPr>
      </p:pic>
    </p:spTree>
    <p:extLst>
      <p:ext uri="{BB962C8B-B14F-4D97-AF65-F5344CB8AC3E}">
        <p14:creationId xmlns:p14="http://schemas.microsoft.com/office/powerpoint/2010/main" val="392165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768846" y="3653687"/>
            <a:ext cx="2236457" cy="2638629"/>
          </a:xfrm>
          <a:prstGeom prst="rect">
            <a:avLst/>
          </a:prstGeom>
        </p:spPr>
      </p:pic>
      <p:sp>
        <p:nvSpPr>
          <p:cNvPr id="2" name="Title 1"/>
          <p:cNvSpPr>
            <a:spLocks noGrp="1"/>
          </p:cNvSpPr>
          <p:nvPr>
            <p:ph type="title"/>
          </p:nvPr>
        </p:nvSpPr>
        <p:spPr/>
        <p:txBody>
          <a:bodyPr/>
          <a:lstStyle/>
          <a:p>
            <a:pPr algn="ct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Lab 7 – 4 Resistor Parallel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Circuit</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800" i="1" dirty="0">
                <a:solidFill>
                  <a:prstClr val="black"/>
                </a:solidFill>
              </a:rPr>
              <a:t>(</a:t>
            </a:r>
            <a:r>
              <a:rPr lang="en-US" sz="2800" i="1" dirty="0" smtClean="0">
                <a:solidFill>
                  <a:prstClr val="black"/>
                </a:solidFill>
              </a:rPr>
              <a:t>Conclusion)</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42</a:t>
            </a:fld>
            <a:endParaRPr lang="en-US"/>
          </a:p>
        </p:txBody>
      </p:sp>
      <p:sp>
        <p:nvSpPr>
          <p:cNvPr id="5" name="Rectangle 4"/>
          <p:cNvSpPr/>
          <p:nvPr/>
        </p:nvSpPr>
        <p:spPr>
          <a:xfrm>
            <a:off x="1219199" y="1896749"/>
            <a:ext cx="6160394" cy="2751522"/>
          </a:xfrm>
          <a:prstGeom prst="rect">
            <a:avLst/>
          </a:prstGeom>
        </p:spPr>
        <p:txBody>
          <a:bodyPr wrap="square">
            <a:spAutoFit/>
          </a:bodyPr>
          <a:lstStyle/>
          <a:p>
            <a:pPr lvl="1">
              <a:lnSpc>
                <a:spcPct val="90000"/>
              </a:lnSpc>
              <a:spcBef>
                <a:spcPts val="500"/>
              </a:spcBef>
            </a:pPr>
            <a:r>
              <a:rPr lang="en-US" sz="3200" dirty="0">
                <a:solidFill>
                  <a:schemeClr val="tx2">
                    <a:lumMod val="75000"/>
                  </a:schemeClr>
                </a:solidFill>
              </a:rPr>
              <a:t>All calculations, simulations and measurements agreed. I learned </a:t>
            </a:r>
            <a:r>
              <a:rPr lang="en-US" sz="3200" dirty="0" smtClean="0">
                <a:solidFill>
                  <a:schemeClr val="tx2">
                    <a:lumMod val="75000"/>
                  </a:schemeClr>
                </a:solidFill>
              </a:rPr>
              <a:t>how current divides in parallel circuits, and the amperes through each branch can vary depending on the resistors value.</a:t>
            </a:r>
            <a:endParaRPr lang="en-US" sz="3200" dirty="0">
              <a:solidFill>
                <a:schemeClr val="tx2">
                  <a:lumMod val="75000"/>
                </a:schemeClr>
              </a:solidFill>
            </a:endParaRPr>
          </a:p>
        </p:txBody>
      </p:sp>
      <p:pic>
        <p:nvPicPr>
          <p:cNvPr id="6" name="Picture 5"/>
          <p:cNvPicPr>
            <a:picLocks noChangeAspect="1"/>
          </p:cNvPicPr>
          <p:nvPr/>
        </p:nvPicPr>
        <p:blipFill>
          <a:blip r:embed="rId3"/>
          <a:stretch>
            <a:fillRect/>
          </a:stretch>
        </p:blipFill>
        <p:spPr>
          <a:xfrm>
            <a:off x="7379593" y="3272510"/>
            <a:ext cx="2528722" cy="2955772"/>
          </a:xfrm>
          <a:prstGeom prst="rect">
            <a:avLst/>
          </a:prstGeom>
        </p:spPr>
      </p:pic>
    </p:spTree>
    <p:extLst>
      <p:ext uri="{BB962C8B-B14F-4D97-AF65-F5344CB8AC3E}">
        <p14:creationId xmlns:p14="http://schemas.microsoft.com/office/powerpoint/2010/main" val="616830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662.photobucket.com/albums/uu344/Blackavaar/Star%20Trek%20Emblems/VulcanIDIC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846880" y="744629"/>
            <a:ext cx="4914900" cy="5438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b="1" spc="50" dirty="0" smtClean="0">
                <a:ln w="0"/>
                <a:solidFill>
                  <a:srgbClr val="FF0000"/>
                </a:solidFill>
                <a:effectLst>
                  <a:innerShdw blurRad="63500" dist="50800" dir="13500000">
                    <a:srgbClr val="000000">
                      <a:alpha val="50000"/>
                    </a:srgbClr>
                  </a:innerShdw>
                </a:effectLst>
              </a:rPr>
              <a:t>Lab 8 - Black Box 3 Design</a:t>
            </a:r>
            <a:endParaRPr lang="en-US" b="1" spc="50" dirty="0">
              <a:ln w="0"/>
              <a:solidFill>
                <a:srgbClr val="FF0000"/>
              </a:solidFill>
              <a:effectLst>
                <a:innerShdw blurRad="63500" dist="50800" dir="13500000">
                  <a:srgbClr val="000000">
                    <a:alpha val="50000"/>
                  </a:srgbClr>
                </a:innerShdw>
              </a:effectLst>
            </a:endParaRPr>
          </a:p>
        </p:txBody>
      </p:sp>
      <p:sp>
        <p:nvSpPr>
          <p:cNvPr id="3" name="Subtitle 2"/>
          <p:cNvSpPr>
            <a:spLocks noGrp="1"/>
          </p:cNvSpPr>
          <p:nvPr>
            <p:ph type="subTitle" idx="1"/>
          </p:nvPr>
        </p:nvSpPr>
        <p:spPr/>
        <p:txBody>
          <a:bodyPr/>
          <a:lstStyle/>
          <a:p>
            <a:r>
              <a:rPr lang="en-US" dirty="0" smtClean="0"/>
              <a:t>Star Date: 2/26/15</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43</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66743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Design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44</a:t>
            </a:fld>
            <a:endParaRPr lang="en-US"/>
          </a:p>
        </p:txBody>
      </p:sp>
      <p:sp>
        <p:nvSpPr>
          <p:cNvPr id="4" name="Rectangle 3"/>
          <p:cNvSpPr/>
          <p:nvPr/>
        </p:nvSpPr>
        <p:spPr>
          <a:xfrm>
            <a:off x="1200150" y="1599573"/>
            <a:ext cx="7730786" cy="4871077"/>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FF0000"/>
                </a:solidFill>
              </a:rPr>
              <a:t>Purpose: </a:t>
            </a:r>
            <a:r>
              <a:rPr lang="en-US" sz="2800" dirty="0" smtClean="0">
                <a:solidFill>
                  <a:srgbClr val="FF0000"/>
                </a:solidFill>
              </a:rPr>
              <a:t>To learn </a:t>
            </a:r>
            <a:r>
              <a:rPr lang="en-US" sz="2800" dirty="0">
                <a:solidFill>
                  <a:srgbClr val="FF0000"/>
                </a:solidFill>
              </a:rPr>
              <a:t>about building a circuit that produces exactly 1.3V. </a:t>
            </a:r>
          </a:p>
          <a:p>
            <a:pPr marL="228600" lvl="0" indent="-228600">
              <a:lnSpc>
                <a:spcPct val="90000"/>
              </a:lnSpc>
              <a:spcBef>
                <a:spcPts val="1000"/>
              </a:spcBef>
              <a:buFont typeface="Arial" panose="020B0604020202020204" pitchFamily="34" charset="0"/>
              <a:buChar char="•"/>
            </a:pPr>
            <a:endParaRPr lang="en-US" sz="2800" dirty="0">
              <a:solidFill>
                <a:srgbClr val="FF0000"/>
              </a:solidFill>
            </a:endParaRPr>
          </a:p>
          <a:p>
            <a:pPr marL="228600" lvl="0" indent="-228600">
              <a:lnSpc>
                <a:spcPct val="90000"/>
              </a:lnSpc>
              <a:spcBef>
                <a:spcPts val="1000"/>
              </a:spcBef>
              <a:buFont typeface="Arial" panose="020B0604020202020204" pitchFamily="34" charset="0"/>
              <a:buChar char="•"/>
            </a:pPr>
            <a:r>
              <a:rPr lang="en-US" sz="2800" dirty="0">
                <a:solidFill>
                  <a:srgbClr val="FF0000"/>
                </a:solidFill>
              </a:rPr>
              <a:t>Equipment/Material: </a:t>
            </a:r>
            <a:r>
              <a:rPr lang="en-US" sz="2800" dirty="0" smtClean="0">
                <a:solidFill>
                  <a:srgbClr val="FF0000"/>
                </a:solidFill>
                <a:latin typeface="Calibri" panose="020F0502020204030204" pitchFamily="34" charset="0"/>
                <a:cs typeface="Times New Roman" panose="02020603050405020304" pitchFamily="18" charset="0"/>
              </a:rPr>
              <a:t>Three</a:t>
            </a:r>
            <a:r>
              <a:rPr lang="en-US"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equal value resistors</a:t>
            </a:r>
            <a:r>
              <a:rPr lang="en-US" sz="2800" dirty="0" smtClean="0">
                <a:solidFill>
                  <a:srgbClr val="FF0000"/>
                </a:solidFill>
                <a:latin typeface="Calibri" panose="020F0502020204030204" pitchFamily="34" charset="0"/>
              </a:rPr>
              <a:t>, </a:t>
            </a:r>
            <a:r>
              <a:rPr lang="en-US"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5K</a:t>
            </a:r>
            <a:r>
              <a:rPr lang="el-GR"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Ω</a:t>
            </a:r>
            <a:r>
              <a:rPr lang="en-US" sz="28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potentiometer </a:t>
            </a:r>
            <a:r>
              <a:rPr lang="en-US" sz="2800" dirty="0" smtClean="0">
                <a:solidFill>
                  <a:srgbClr val="FF0000"/>
                </a:solidFill>
                <a:latin typeface="Calibri" panose="020F0502020204030204" pitchFamily="34" charset="0"/>
              </a:rPr>
              <a:t>Digital </a:t>
            </a:r>
            <a:r>
              <a:rPr lang="en-US" sz="2800" dirty="0">
                <a:solidFill>
                  <a:srgbClr val="FF0000"/>
                </a:solidFill>
                <a:latin typeface="Calibri" panose="020F0502020204030204" pitchFamily="34" charset="0"/>
              </a:rPr>
              <a:t>Multimeter &amp; NI Elvis II+ Board.</a:t>
            </a:r>
            <a:endParaRPr lang="en-US" sz="2800" dirty="0">
              <a:solidFill>
                <a:srgbClr val="FF0000"/>
              </a:solidFill>
            </a:endParaRPr>
          </a:p>
          <a:p>
            <a:pPr marL="228600" lvl="0" indent="-228600">
              <a:lnSpc>
                <a:spcPct val="90000"/>
              </a:lnSpc>
              <a:spcBef>
                <a:spcPts val="1000"/>
              </a:spcBef>
              <a:buFont typeface="Arial" panose="020B0604020202020204" pitchFamily="34" charset="0"/>
              <a:buChar char="•"/>
            </a:pPr>
            <a:endParaRPr lang="en-US" sz="2800" dirty="0">
              <a:solidFill>
                <a:srgbClr val="FF0000"/>
              </a:solidFill>
            </a:endParaRPr>
          </a:p>
          <a:p>
            <a:pPr marL="228600" lvl="0" indent="-228600">
              <a:lnSpc>
                <a:spcPct val="90000"/>
              </a:lnSpc>
              <a:spcBef>
                <a:spcPts val="1000"/>
              </a:spcBef>
              <a:buFont typeface="Arial" panose="020B0604020202020204" pitchFamily="34" charset="0"/>
              <a:buChar char="•"/>
            </a:pPr>
            <a:r>
              <a:rPr lang="en-US" sz="2800" dirty="0" smtClean="0">
                <a:solidFill>
                  <a:srgbClr val="FF0000"/>
                </a:solidFill>
              </a:rPr>
              <a:t>Procedure: Find three equal value resistors which make up the black box. Once this is achieved, a 5K</a:t>
            </a:r>
            <a:r>
              <a:rPr lang="el-GR" sz="2800" dirty="0" smtClean="0">
                <a:solidFill>
                  <a:srgbClr val="FF0000"/>
                </a:solidFill>
                <a:latin typeface="Calibri" panose="020F0502020204030204" pitchFamily="34" charset="0"/>
              </a:rPr>
              <a:t>Ω</a:t>
            </a:r>
            <a:r>
              <a:rPr lang="en-US" sz="2800" dirty="0" smtClean="0">
                <a:solidFill>
                  <a:srgbClr val="FF0000"/>
                </a:solidFill>
                <a:latin typeface="Calibri" panose="020F0502020204030204" pitchFamily="34" charset="0"/>
              </a:rPr>
              <a:t> </a:t>
            </a:r>
            <a:r>
              <a:rPr lang="en-US" sz="28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potentiometer (R1) </a:t>
            </a:r>
            <a:r>
              <a:rPr lang="en-US" sz="2800" dirty="0" smtClean="0">
                <a:solidFill>
                  <a:srgbClr val="FF0000"/>
                </a:solidFill>
                <a:latin typeface="Calibri" panose="020F0502020204030204" pitchFamily="34" charset="0"/>
              </a:rPr>
              <a:t>is adjusted </a:t>
            </a:r>
            <a:r>
              <a:rPr lang="en-US" sz="2800" dirty="0" smtClean="0">
                <a:solidFill>
                  <a:srgbClr val="FF0000"/>
                </a:solidFill>
              </a:rPr>
              <a:t>so that the output voltage becomes exactly 1.3V.</a:t>
            </a:r>
            <a:endParaRPr lang="en-US" dirty="0">
              <a:solidFill>
                <a:srgbClr val="FF0000"/>
              </a:solidFill>
            </a:endParaRPr>
          </a:p>
        </p:txBody>
      </p:sp>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03040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59973" y="2962593"/>
            <a:ext cx="4618244" cy="3637069"/>
          </a:xfrm>
          <a:prstGeom prst="rect">
            <a:avLst/>
          </a:prstGeom>
        </p:spPr>
      </p:pic>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a:t>
            </a:r>
            <a:r>
              <a:rPr lang="en-US" b="1" spc="50" dirty="0" smtClean="0">
                <a:ln w="0"/>
                <a:solidFill>
                  <a:srgbClr val="FF0000"/>
                </a:solidFill>
                <a:effectLst>
                  <a:innerShdw blurRad="63500" dist="50800" dir="13500000">
                    <a:srgbClr val="000000">
                      <a:alpha val="50000"/>
                    </a:srgbClr>
                  </a:innerShdw>
                </a:effectLst>
              </a:rPr>
              <a:t>Design</a:t>
            </a:r>
            <a:br>
              <a:rPr lang="en-US" b="1" spc="50" dirty="0" smtClean="0">
                <a:ln w="0"/>
                <a:solidFill>
                  <a:srgbClr val="FF0000"/>
                </a:solidFill>
                <a:effectLst>
                  <a:innerShdw blurRad="63500" dist="50800" dir="13500000">
                    <a:srgbClr val="000000">
                      <a:alpha val="50000"/>
                    </a:srgbClr>
                  </a:innerShdw>
                </a:effectLst>
              </a:rPr>
            </a:br>
            <a:r>
              <a:rPr lang="en-US" sz="2800" i="1" dirty="0" smtClean="0">
                <a:solidFill>
                  <a:prstClr val="black"/>
                </a:solidFill>
              </a:rPr>
              <a:t>(Calculations)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45</a:t>
            </a:fld>
            <a:endParaRPr lang="en-US"/>
          </a:p>
        </p:txBody>
      </p:sp>
      <p:pic>
        <p:nvPicPr>
          <p:cNvPr id="5" name="Picture 4"/>
          <p:cNvPicPr>
            <a:picLocks noChangeAspect="1"/>
          </p:cNvPicPr>
          <p:nvPr/>
        </p:nvPicPr>
        <p:blipFill>
          <a:blip r:embed="rId4"/>
          <a:stretch>
            <a:fillRect/>
          </a:stretch>
        </p:blipFill>
        <p:spPr>
          <a:xfrm>
            <a:off x="9738911" y="3048988"/>
            <a:ext cx="2136388" cy="3307362"/>
          </a:xfrm>
          <a:prstGeom prst="rect">
            <a:avLst/>
          </a:prstGeom>
        </p:spPr>
      </p:pic>
      <p:sp>
        <p:nvSpPr>
          <p:cNvPr id="6" name="Footer Placeholder 5"/>
          <p:cNvSpPr>
            <a:spLocks noGrp="1"/>
          </p:cNvSpPr>
          <p:nvPr>
            <p:ph type="ftr" sz="quarter" idx="11"/>
          </p:nvPr>
        </p:nvSpPr>
        <p:spPr/>
        <p:txBody>
          <a:bodyPr/>
          <a:lstStyle/>
          <a:p>
            <a:r>
              <a:rPr lang="en-US" dirty="0" smtClean="0"/>
              <a:t>EECT111-50C</a:t>
            </a:r>
            <a:endParaRPr lang="en-US" dirty="0"/>
          </a:p>
        </p:txBody>
      </p:sp>
      <p:pic>
        <p:nvPicPr>
          <p:cNvPr id="7" name="Picture 6"/>
          <p:cNvPicPr>
            <a:picLocks noChangeAspect="1"/>
          </p:cNvPicPr>
          <p:nvPr/>
        </p:nvPicPr>
        <p:blipFill>
          <a:blip r:embed="rId5"/>
          <a:stretch>
            <a:fillRect/>
          </a:stretch>
        </p:blipFill>
        <p:spPr>
          <a:xfrm>
            <a:off x="3562234" y="1556797"/>
            <a:ext cx="4613722" cy="1492191"/>
          </a:xfrm>
          <a:prstGeom prst="rect">
            <a:avLst/>
          </a:prstGeom>
        </p:spPr>
      </p:pic>
      <p:pic>
        <p:nvPicPr>
          <p:cNvPr id="9" name="Picture 8"/>
          <p:cNvPicPr>
            <a:picLocks noChangeAspect="1"/>
          </p:cNvPicPr>
          <p:nvPr/>
        </p:nvPicPr>
        <p:blipFill>
          <a:blip r:embed="rId6"/>
          <a:stretch>
            <a:fillRect/>
          </a:stretch>
        </p:blipFill>
        <p:spPr>
          <a:xfrm>
            <a:off x="610768" y="3127446"/>
            <a:ext cx="2492005" cy="3307362"/>
          </a:xfrm>
          <a:prstGeom prst="rect">
            <a:avLst/>
          </a:prstGeom>
        </p:spPr>
      </p:pic>
    </p:spTree>
    <p:extLst>
      <p:ext uri="{BB962C8B-B14F-4D97-AF65-F5344CB8AC3E}">
        <p14:creationId xmlns:p14="http://schemas.microsoft.com/office/powerpoint/2010/main" val="259551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Design</a:t>
            </a:r>
            <a:r>
              <a:rPr lang="en-US" dirty="0">
                <a:solidFill>
                  <a:prstClr val="black"/>
                </a:solidFill>
              </a:rPr>
              <a:t/>
            </a:r>
            <a:br>
              <a:rPr lang="en-US" dirty="0">
                <a:solidFill>
                  <a:prstClr val="black"/>
                </a:solidFill>
              </a:rPr>
            </a:br>
            <a:r>
              <a:rPr lang="en-US" sz="2800" i="1" dirty="0" smtClean="0">
                <a:solidFill>
                  <a:prstClr val="black"/>
                </a:solidFill>
              </a:rPr>
              <a:t>(Multisim)</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46</a:t>
            </a:fld>
            <a:endParaRPr lang="en-US"/>
          </a:p>
        </p:txBody>
      </p:sp>
      <p:pic>
        <p:nvPicPr>
          <p:cNvPr id="4" name="Picture 3"/>
          <p:cNvPicPr>
            <a:picLocks noChangeAspect="1"/>
          </p:cNvPicPr>
          <p:nvPr/>
        </p:nvPicPr>
        <p:blipFill>
          <a:blip r:embed="rId2"/>
          <a:stretch>
            <a:fillRect/>
          </a:stretch>
        </p:blipFill>
        <p:spPr>
          <a:xfrm>
            <a:off x="758664" y="1767522"/>
            <a:ext cx="5692048" cy="4647919"/>
          </a:xfrm>
          <a:prstGeom prst="rect">
            <a:avLst/>
          </a:prstGeom>
        </p:spPr>
      </p:pic>
      <p:pic>
        <p:nvPicPr>
          <p:cNvPr id="5" name="Picture 4"/>
          <p:cNvPicPr>
            <a:picLocks noChangeAspect="1"/>
          </p:cNvPicPr>
          <p:nvPr/>
        </p:nvPicPr>
        <p:blipFill>
          <a:blip r:embed="rId3"/>
          <a:stretch>
            <a:fillRect/>
          </a:stretch>
        </p:blipFill>
        <p:spPr>
          <a:xfrm>
            <a:off x="6793612" y="1778000"/>
            <a:ext cx="4903088" cy="4637441"/>
          </a:xfrm>
          <a:prstGeom prst="rect">
            <a:avLst/>
          </a:prstGeom>
        </p:spPr>
      </p:pic>
      <p:sp>
        <p:nvSpPr>
          <p:cNvPr id="6" name="Footer Placeholder 5"/>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86648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12852" y="1932382"/>
            <a:ext cx="4422834" cy="1776733"/>
          </a:xfrm>
          <a:prstGeom prst="rect">
            <a:avLst/>
          </a:prstGeom>
        </p:spPr>
      </p:pic>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Design</a:t>
            </a:r>
            <a:r>
              <a:rPr lang="en-US" dirty="0">
                <a:solidFill>
                  <a:prstClr val="black"/>
                </a:solidFill>
              </a:rPr>
              <a:t/>
            </a:r>
            <a:br>
              <a:rPr lang="en-US" dirty="0">
                <a:solidFill>
                  <a:prstClr val="black"/>
                </a:solidFill>
              </a:rPr>
            </a:br>
            <a:r>
              <a:rPr lang="en-US" sz="2800" i="1" dirty="0" smtClean="0">
                <a:solidFill>
                  <a:prstClr val="black"/>
                </a:solidFill>
              </a:rPr>
              <a:t>(Measurement)</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47</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3"/>
          <a:stretch>
            <a:fillRect/>
          </a:stretch>
        </p:blipFill>
        <p:spPr>
          <a:xfrm>
            <a:off x="4779150" y="1600437"/>
            <a:ext cx="2633700" cy="2840982"/>
          </a:xfrm>
          <a:prstGeom prst="rect">
            <a:avLst/>
          </a:prstGeom>
        </p:spPr>
      </p:pic>
      <p:pic>
        <p:nvPicPr>
          <p:cNvPr id="7" name="Picture 6"/>
          <p:cNvPicPr>
            <a:picLocks noChangeAspect="1"/>
          </p:cNvPicPr>
          <p:nvPr/>
        </p:nvPicPr>
        <p:blipFill>
          <a:blip r:embed="rId4"/>
          <a:stretch>
            <a:fillRect/>
          </a:stretch>
        </p:blipFill>
        <p:spPr>
          <a:xfrm>
            <a:off x="4779150" y="4441419"/>
            <a:ext cx="2633700" cy="1001210"/>
          </a:xfrm>
          <a:prstGeom prst="rect">
            <a:avLst/>
          </a:prstGeom>
        </p:spPr>
      </p:pic>
    </p:spTree>
    <p:extLst>
      <p:ext uri="{BB962C8B-B14F-4D97-AF65-F5344CB8AC3E}">
        <p14:creationId xmlns:p14="http://schemas.microsoft.com/office/powerpoint/2010/main" val="245651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Design</a:t>
            </a:r>
            <a:r>
              <a:rPr lang="en-US" dirty="0">
                <a:solidFill>
                  <a:prstClr val="black"/>
                </a:solidFill>
              </a:rPr>
              <a:t/>
            </a:r>
            <a:br>
              <a:rPr lang="en-US" dirty="0">
                <a:solidFill>
                  <a:prstClr val="black"/>
                </a:solidFill>
              </a:rPr>
            </a:br>
            <a:r>
              <a:rPr lang="en-US" sz="2800" i="1" dirty="0" smtClean="0">
                <a:solidFill>
                  <a:prstClr val="black"/>
                </a:solidFill>
              </a:rPr>
              <a:t>(Pictures)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48</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5" name="Picture 4"/>
          <p:cNvPicPr>
            <a:picLocks noChangeAspect="1"/>
          </p:cNvPicPr>
          <p:nvPr/>
        </p:nvPicPr>
        <p:blipFill>
          <a:blip r:embed="rId2"/>
          <a:stretch>
            <a:fillRect/>
          </a:stretch>
        </p:blipFill>
        <p:spPr>
          <a:xfrm>
            <a:off x="6594318" y="2567277"/>
            <a:ext cx="5494848" cy="3248363"/>
          </a:xfrm>
          <a:prstGeom prst="rect">
            <a:avLst/>
          </a:prstGeom>
        </p:spPr>
      </p:pic>
      <p:pic>
        <p:nvPicPr>
          <p:cNvPr id="6" name="Picture 5"/>
          <p:cNvPicPr>
            <a:picLocks noChangeAspect="1"/>
          </p:cNvPicPr>
          <p:nvPr/>
        </p:nvPicPr>
        <p:blipFill>
          <a:blip r:embed="rId3"/>
          <a:stretch>
            <a:fillRect/>
          </a:stretch>
        </p:blipFill>
        <p:spPr>
          <a:xfrm>
            <a:off x="316433" y="2026568"/>
            <a:ext cx="5779567" cy="4329782"/>
          </a:xfrm>
          <a:prstGeom prst="rect">
            <a:avLst/>
          </a:prstGeom>
        </p:spPr>
      </p:pic>
      <p:sp>
        <p:nvSpPr>
          <p:cNvPr id="7" name="TextBox 6"/>
          <p:cNvSpPr txBox="1"/>
          <p:nvPr/>
        </p:nvSpPr>
        <p:spPr>
          <a:xfrm>
            <a:off x="2804663" y="1503919"/>
            <a:ext cx="1143839" cy="523220"/>
          </a:xfrm>
          <a:prstGeom prst="rect">
            <a:avLst/>
          </a:prstGeom>
          <a:noFill/>
        </p:spPr>
        <p:txBody>
          <a:bodyPr wrap="none" rtlCol="0">
            <a:spAutoFit/>
          </a:bodyPr>
          <a:lstStyle/>
          <a:p>
            <a:r>
              <a:rPr lang="en-US" sz="2800" dirty="0" smtClean="0"/>
              <a:t>Before</a:t>
            </a:r>
            <a:endParaRPr lang="en-US" sz="2800" dirty="0"/>
          </a:p>
        </p:txBody>
      </p:sp>
      <p:sp>
        <p:nvSpPr>
          <p:cNvPr id="8" name="TextBox 7"/>
          <p:cNvSpPr txBox="1"/>
          <p:nvPr/>
        </p:nvSpPr>
        <p:spPr>
          <a:xfrm>
            <a:off x="9259410" y="1969788"/>
            <a:ext cx="921406" cy="523220"/>
          </a:xfrm>
          <a:prstGeom prst="rect">
            <a:avLst/>
          </a:prstGeom>
          <a:noFill/>
        </p:spPr>
        <p:txBody>
          <a:bodyPr wrap="none" rtlCol="0">
            <a:spAutoFit/>
          </a:bodyPr>
          <a:lstStyle/>
          <a:p>
            <a:r>
              <a:rPr lang="en-US" sz="2800" dirty="0" smtClean="0"/>
              <a:t>After</a:t>
            </a:r>
            <a:endParaRPr lang="en-US" sz="2800" dirty="0"/>
          </a:p>
        </p:txBody>
      </p:sp>
    </p:spTree>
    <p:extLst>
      <p:ext uri="{BB962C8B-B14F-4D97-AF65-F5344CB8AC3E}">
        <p14:creationId xmlns:p14="http://schemas.microsoft.com/office/powerpoint/2010/main" val="205441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pc="50" dirty="0">
                <a:ln w="0"/>
                <a:solidFill>
                  <a:srgbClr val="FF0000"/>
                </a:solidFill>
                <a:effectLst>
                  <a:innerShdw blurRad="63500" dist="50800" dir="13500000">
                    <a:srgbClr val="000000">
                      <a:alpha val="50000"/>
                    </a:srgbClr>
                  </a:innerShdw>
                </a:effectLst>
              </a:rPr>
              <a:t>Lab 8 - Black Box 3 Design</a:t>
            </a:r>
            <a:r>
              <a:rPr lang="en-US" dirty="0">
                <a:solidFill>
                  <a:prstClr val="black"/>
                </a:solidFill>
              </a:rPr>
              <a:t/>
            </a:r>
            <a:br>
              <a:rPr lang="en-US" dirty="0">
                <a:solidFill>
                  <a:prstClr val="black"/>
                </a:solidFill>
              </a:rPr>
            </a:br>
            <a:r>
              <a:rPr lang="en-US" sz="2800" i="1" dirty="0" smtClean="0">
                <a:solidFill>
                  <a:prstClr val="black"/>
                </a:solidFill>
              </a:rPr>
              <a:t>(Conclusion)</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49</a:t>
            </a:fld>
            <a:endParaRPr lang="en-US"/>
          </a:p>
        </p:txBody>
      </p:sp>
      <p:sp>
        <p:nvSpPr>
          <p:cNvPr id="4" name="Rectangle 3"/>
          <p:cNvSpPr/>
          <p:nvPr/>
        </p:nvSpPr>
        <p:spPr>
          <a:xfrm>
            <a:off x="1390650" y="1950988"/>
            <a:ext cx="6096000" cy="2308324"/>
          </a:xfrm>
          <a:prstGeom prst="rect">
            <a:avLst/>
          </a:prstGeom>
        </p:spPr>
        <p:txBody>
          <a:bodyPr>
            <a:spAutoFit/>
          </a:bodyPr>
          <a:lstStyle/>
          <a:p>
            <a:pPr lvl="1">
              <a:lnSpc>
                <a:spcPct val="90000"/>
              </a:lnSpc>
              <a:spcBef>
                <a:spcPts val="500"/>
              </a:spcBef>
            </a:pPr>
            <a:r>
              <a:rPr lang="en-US" sz="3200" dirty="0">
                <a:solidFill>
                  <a:srgbClr val="CC3300"/>
                </a:solidFill>
              </a:rPr>
              <a:t>All calculations, simulations and measurements agreed. I learned how a potentiometer </a:t>
            </a:r>
            <a:r>
              <a:rPr lang="en-US" sz="3200" dirty="0" smtClean="0">
                <a:solidFill>
                  <a:srgbClr val="CC3300"/>
                </a:solidFill>
              </a:rPr>
              <a:t>works </a:t>
            </a:r>
            <a:r>
              <a:rPr lang="en-US" sz="3200" dirty="0">
                <a:solidFill>
                  <a:srgbClr val="CC3300"/>
                </a:solidFill>
              </a:rPr>
              <a:t>and the ways it is applied to circuits such as these.</a:t>
            </a:r>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2"/>
          <a:stretch>
            <a:fillRect/>
          </a:stretch>
        </p:blipFill>
        <p:spPr>
          <a:xfrm>
            <a:off x="4907100" y="3787726"/>
            <a:ext cx="2579550" cy="2702058"/>
          </a:xfrm>
          <a:prstGeom prst="rect">
            <a:avLst/>
          </a:prstGeom>
        </p:spPr>
      </p:pic>
      <p:pic>
        <p:nvPicPr>
          <p:cNvPr id="8" name="Picture 7"/>
          <p:cNvPicPr>
            <a:picLocks noChangeAspect="1"/>
          </p:cNvPicPr>
          <p:nvPr/>
        </p:nvPicPr>
        <p:blipFill>
          <a:blip r:embed="rId3"/>
          <a:stretch>
            <a:fillRect/>
          </a:stretch>
        </p:blipFill>
        <p:spPr>
          <a:xfrm>
            <a:off x="7591425" y="3746584"/>
            <a:ext cx="1790700" cy="2743200"/>
          </a:xfrm>
          <a:prstGeom prst="rect">
            <a:avLst/>
          </a:prstGeom>
        </p:spPr>
      </p:pic>
    </p:spTree>
    <p:extLst>
      <p:ext uri="{BB962C8B-B14F-4D97-AF65-F5344CB8AC3E}">
        <p14:creationId xmlns:p14="http://schemas.microsoft.com/office/powerpoint/2010/main" val="129712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577"/>
            <a:ext cx="10515600" cy="1325563"/>
          </a:xfrm>
        </p:spPr>
        <p:txBody>
          <a:bodyPr/>
          <a:lstStyle/>
          <a:p>
            <a:pPr algn="ctr"/>
            <a:r>
              <a:rPr lang="en-US" sz="6000" b="1" dirty="0">
                <a:ln w="22225">
                  <a:solidFill>
                    <a:srgbClr val="ED7D31"/>
                  </a:solidFill>
                  <a:prstDash val="solid"/>
                </a:ln>
                <a:solidFill>
                  <a:srgbClr val="ED7D31">
                    <a:lumMod val="40000"/>
                    <a:lumOff val="60000"/>
                  </a:srgbClr>
                </a:solidFill>
              </a:rPr>
              <a:t>Lab 1 – Resistor Variability</a:t>
            </a:r>
            <a:r>
              <a:rPr lang="en-US" dirty="0" smtClean="0"/>
              <a:t/>
            </a:r>
            <a:br>
              <a:rPr lang="en-US" dirty="0" smtClean="0"/>
            </a:br>
            <a:r>
              <a:rPr lang="en-US" sz="2800" i="1" dirty="0" smtClean="0"/>
              <a:t>(Calculations &amp; Measurements) </a:t>
            </a:r>
            <a:endParaRPr lang="en-US" sz="2800" i="1" dirty="0"/>
          </a:p>
        </p:txBody>
      </p:sp>
      <p:sp>
        <p:nvSpPr>
          <p:cNvPr id="4" name="Slide Number Placeholder 3"/>
          <p:cNvSpPr>
            <a:spLocks noGrp="1"/>
          </p:cNvSpPr>
          <p:nvPr>
            <p:ph type="sldNum" sz="quarter" idx="12"/>
          </p:nvPr>
        </p:nvSpPr>
        <p:spPr/>
        <p:txBody>
          <a:bodyPr/>
          <a:lstStyle/>
          <a:p>
            <a:fld id="{17D2F358-A03B-4556-BE8A-784855E4A912}" type="slidenum">
              <a:rPr lang="en-US" smtClean="0"/>
              <a:t>5</a:t>
            </a:fld>
            <a:endParaRPr lang="en-US"/>
          </a:p>
        </p:txBody>
      </p:sp>
      <p:pic>
        <p:nvPicPr>
          <p:cNvPr id="8" name="Picture 7"/>
          <p:cNvPicPr>
            <a:picLocks noChangeAspect="1"/>
          </p:cNvPicPr>
          <p:nvPr/>
        </p:nvPicPr>
        <p:blipFill>
          <a:blip r:embed="rId2"/>
          <a:stretch>
            <a:fillRect/>
          </a:stretch>
        </p:blipFill>
        <p:spPr>
          <a:xfrm>
            <a:off x="631065" y="1497331"/>
            <a:ext cx="6644292" cy="4894427"/>
          </a:xfrm>
          <a:prstGeom prst="rect">
            <a:avLst/>
          </a:prstGeom>
        </p:spPr>
      </p:pic>
      <p:pic>
        <p:nvPicPr>
          <p:cNvPr id="9" name="Picture 8"/>
          <p:cNvPicPr>
            <a:picLocks noChangeAspect="1"/>
          </p:cNvPicPr>
          <p:nvPr/>
        </p:nvPicPr>
        <p:blipFill>
          <a:blip r:embed="rId3"/>
          <a:stretch>
            <a:fillRect/>
          </a:stretch>
        </p:blipFill>
        <p:spPr>
          <a:xfrm>
            <a:off x="7748587" y="1690688"/>
            <a:ext cx="2409825" cy="2886075"/>
          </a:xfrm>
          <a:prstGeom prst="rect">
            <a:avLst/>
          </a:prstGeom>
        </p:spPr>
      </p:pic>
      <p:sp>
        <p:nvSpPr>
          <p:cNvPr id="3" name="Footer Placeholder 2"/>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083119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471339" y="0"/>
            <a:ext cx="3636198" cy="2803668"/>
          </a:xfrm>
          <a:prstGeom prst="rect">
            <a:avLst/>
          </a:prstGeom>
        </p:spPr>
      </p:pic>
      <p:sp>
        <p:nvSpPr>
          <p:cNvPr id="2" name="Title 1"/>
          <p:cNvSpPr>
            <a:spLocks noGrp="1"/>
          </p:cNvSpPr>
          <p:nvPr>
            <p:ph type="ctrTitle"/>
          </p:nvPr>
        </p:nvSpPr>
        <p:spPr/>
        <p:txBody>
          <a:bodyPr>
            <a:scene3d>
              <a:camera prst="orthographicFront"/>
              <a:lightRig rig="soft" dir="t">
                <a:rot lat="0" lon="0" rev="15600000"/>
              </a:lightRig>
            </a:scene3d>
            <a:sp3d extrusionH="57150" prstMaterial="softEdge">
              <a:bevelT w="25400" h="38100"/>
            </a:sp3d>
          </a:bodyPr>
          <a:lstStyle/>
          <a:p>
            <a:r>
              <a:rPr lang="en-US" b="1" dirty="0" smtClean="0">
                <a:ln/>
                <a:solidFill>
                  <a:srgbClr val="04FC98"/>
                </a:solidFill>
              </a:rPr>
              <a:t>Lab 9 – Series/Parallel Resistors</a:t>
            </a:r>
            <a:endParaRPr lang="en-US" b="1" dirty="0">
              <a:ln/>
              <a:solidFill>
                <a:srgbClr val="04FC98"/>
              </a:solidFill>
            </a:endParaRPr>
          </a:p>
        </p:txBody>
      </p:sp>
      <p:sp>
        <p:nvSpPr>
          <p:cNvPr id="3" name="Subtitle 2"/>
          <p:cNvSpPr>
            <a:spLocks noGrp="1"/>
          </p:cNvSpPr>
          <p:nvPr>
            <p:ph type="subTitle" idx="1"/>
          </p:nvPr>
        </p:nvSpPr>
        <p:spPr/>
        <p:txBody>
          <a:bodyPr/>
          <a:lstStyle/>
          <a:p>
            <a:r>
              <a:rPr lang="en-US" dirty="0" smtClean="0"/>
              <a:t>Star Date: 3/26/15</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50</a:t>
            </a:fld>
            <a:endParaRPr lang="en-US"/>
          </a:p>
        </p:txBody>
      </p:sp>
      <p:pic>
        <p:nvPicPr>
          <p:cNvPr id="6" name="Picture 5"/>
          <p:cNvPicPr>
            <a:picLocks noChangeAspect="1"/>
          </p:cNvPicPr>
          <p:nvPr/>
        </p:nvPicPr>
        <p:blipFill>
          <a:blip r:embed="rId3"/>
          <a:stretch>
            <a:fillRect/>
          </a:stretch>
        </p:blipFill>
        <p:spPr>
          <a:xfrm>
            <a:off x="656823" y="2836407"/>
            <a:ext cx="3452469" cy="3519944"/>
          </a:xfrm>
          <a:prstGeom prst="rect">
            <a:avLst/>
          </a:prstGeom>
        </p:spPr>
      </p:pic>
      <p:pic>
        <p:nvPicPr>
          <p:cNvPr id="5124" name="Picture 4" descr="http://th02.deviantart.net/fs71/200H/f/2013/251/7/3/the_star_trek_dog_by_theannoyingalien-d6lk1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551" y="4460874"/>
            <a:ext cx="2857500" cy="189547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2564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04FC98"/>
                </a:solidFill>
              </a:rPr>
              <a:t>Lab 9 – Series/Parallel Resistors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51</a:t>
            </a:fld>
            <a:endParaRPr lang="en-US"/>
          </a:p>
        </p:txBody>
      </p:sp>
      <p:sp>
        <p:nvSpPr>
          <p:cNvPr id="4" name="Rectangle 3"/>
          <p:cNvSpPr/>
          <p:nvPr/>
        </p:nvSpPr>
        <p:spPr>
          <a:xfrm>
            <a:off x="1628775" y="1485273"/>
            <a:ext cx="7353300" cy="4483279"/>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800" dirty="0" smtClean="0">
                <a:solidFill>
                  <a:schemeClr val="accent6">
                    <a:lumMod val="50000"/>
                  </a:schemeClr>
                </a:solidFill>
              </a:rPr>
              <a:t>Purpose: To experiment </a:t>
            </a:r>
            <a:r>
              <a:rPr lang="en-US" sz="2800" dirty="0">
                <a:solidFill>
                  <a:schemeClr val="accent6">
                    <a:lumMod val="50000"/>
                  </a:schemeClr>
                </a:solidFill>
              </a:rPr>
              <a:t>with series circuits and verify that the simulation, analysis (calculations) and test results all agree</a:t>
            </a:r>
            <a:r>
              <a:rPr lang="en-US" sz="2800" dirty="0" smtClean="0">
                <a:solidFill>
                  <a:schemeClr val="accent6">
                    <a:lumMod val="50000"/>
                  </a:schemeClr>
                </a:solidFill>
              </a:rPr>
              <a:t>.</a:t>
            </a:r>
          </a:p>
          <a:p>
            <a:pPr marL="228600" indent="-228600">
              <a:lnSpc>
                <a:spcPct val="90000"/>
              </a:lnSpc>
              <a:spcBef>
                <a:spcPts val="1000"/>
              </a:spcBef>
              <a:buFont typeface="Arial" panose="020B0604020202020204" pitchFamily="34" charset="0"/>
              <a:buChar char="•"/>
            </a:pPr>
            <a:endParaRPr lang="en-US" sz="2800" dirty="0">
              <a:solidFill>
                <a:schemeClr val="accent6">
                  <a:lumMod val="5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6">
                    <a:lumMod val="50000"/>
                  </a:schemeClr>
                </a:solidFill>
              </a:rPr>
              <a:t>Equipment/Material: </a:t>
            </a:r>
            <a:r>
              <a:rPr lang="en-US" sz="2800" dirty="0" smtClean="0">
                <a:solidFill>
                  <a:schemeClr val="accent6">
                    <a:lumMod val="50000"/>
                  </a:schemeClr>
                </a:solidFill>
              </a:rPr>
              <a:t>Many varying resistors, Digital </a:t>
            </a:r>
            <a:r>
              <a:rPr lang="en-US" sz="2800" dirty="0" err="1">
                <a:solidFill>
                  <a:schemeClr val="accent6">
                    <a:lumMod val="50000"/>
                  </a:schemeClr>
                </a:solidFill>
              </a:rPr>
              <a:t>Multimeter</a:t>
            </a:r>
            <a:r>
              <a:rPr lang="en-US" sz="2800" dirty="0">
                <a:solidFill>
                  <a:schemeClr val="accent6">
                    <a:lumMod val="50000"/>
                  </a:schemeClr>
                </a:solidFill>
              </a:rPr>
              <a:t> </a:t>
            </a:r>
            <a:r>
              <a:rPr lang="en-US" sz="2800" dirty="0" smtClean="0">
                <a:solidFill>
                  <a:schemeClr val="accent6">
                    <a:lumMod val="50000"/>
                  </a:schemeClr>
                </a:solidFill>
              </a:rPr>
              <a:t>(DDM) &amp; </a:t>
            </a:r>
            <a:r>
              <a:rPr lang="en-US" sz="2800" dirty="0">
                <a:solidFill>
                  <a:schemeClr val="accent6">
                    <a:lumMod val="50000"/>
                  </a:schemeClr>
                </a:solidFill>
              </a:rPr>
              <a:t>NI Elvis II+ Board.</a:t>
            </a:r>
          </a:p>
          <a:p>
            <a:pPr marL="228600" lvl="0" indent="-228600">
              <a:lnSpc>
                <a:spcPct val="90000"/>
              </a:lnSpc>
              <a:spcBef>
                <a:spcPts val="1000"/>
              </a:spcBef>
              <a:buFont typeface="Arial" panose="020B0604020202020204" pitchFamily="34" charset="0"/>
              <a:buChar char="•"/>
            </a:pPr>
            <a:endParaRPr lang="en-US" sz="2800" dirty="0">
              <a:solidFill>
                <a:schemeClr val="accent6">
                  <a:lumMod val="5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6">
                    <a:lumMod val="50000"/>
                  </a:schemeClr>
                </a:solidFill>
              </a:rPr>
              <a:t>Procedure</a:t>
            </a:r>
            <a:r>
              <a:rPr lang="en-US" sz="2800" dirty="0" smtClean="0">
                <a:solidFill>
                  <a:schemeClr val="accent6">
                    <a:lumMod val="50000"/>
                  </a:schemeClr>
                </a:solidFill>
              </a:rPr>
              <a:t>: Using a DDM, measure a series parallel circuit. Measure each resistor, and total resistance. </a:t>
            </a:r>
            <a:endParaRPr lang="en-US" dirty="0">
              <a:solidFill>
                <a:schemeClr val="accent6">
                  <a:lumMod val="50000"/>
                </a:schemeClr>
              </a:solidFill>
            </a:endParaRPr>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6" y="-191294"/>
            <a:ext cx="2438400" cy="2438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112" y="2898462"/>
            <a:ext cx="3457888" cy="3457888"/>
          </a:xfrm>
          <a:prstGeom prst="rect">
            <a:avLst/>
          </a:prstGeom>
        </p:spPr>
      </p:pic>
    </p:spTree>
    <p:extLst>
      <p:ext uri="{BB962C8B-B14F-4D97-AF65-F5344CB8AC3E}">
        <p14:creationId xmlns:p14="http://schemas.microsoft.com/office/powerpoint/2010/main" val="197176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04FC98"/>
                </a:solidFill>
              </a:rPr>
              <a:t>Lab 9 – Series/Parallel Resistors</a:t>
            </a:r>
            <a:r>
              <a:rPr lang="en-US" dirty="0" smtClean="0"/>
              <a:t/>
            </a:r>
            <a:br>
              <a:rPr lang="en-US" dirty="0" smtClean="0"/>
            </a:br>
            <a:r>
              <a:rPr lang="en-US" sz="2800" i="1" dirty="0" smtClean="0">
                <a:solidFill>
                  <a:prstClr val="black"/>
                </a:solidFill>
              </a:rPr>
              <a:t>(Calculations)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52</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6" name="Picture 5"/>
          <p:cNvPicPr>
            <a:picLocks noChangeAspect="1"/>
          </p:cNvPicPr>
          <p:nvPr/>
        </p:nvPicPr>
        <p:blipFill>
          <a:blip r:embed="rId2"/>
          <a:stretch>
            <a:fillRect/>
          </a:stretch>
        </p:blipFill>
        <p:spPr>
          <a:xfrm>
            <a:off x="1473970" y="1571347"/>
            <a:ext cx="9499414" cy="4699710"/>
          </a:xfrm>
          <a:prstGeom prst="rect">
            <a:avLst/>
          </a:prstGeom>
        </p:spPr>
      </p:pic>
    </p:spTree>
    <p:extLst>
      <p:ext uri="{BB962C8B-B14F-4D97-AF65-F5344CB8AC3E}">
        <p14:creationId xmlns:p14="http://schemas.microsoft.com/office/powerpoint/2010/main" val="23104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b="1" dirty="0">
                <a:ln/>
                <a:solidFill>
                  <a:srgbClr val="04FC98"/>
                </a:solidFill>
              </a:rPr>
              <a:t>Lab 9 – Series/Parallel Resistors</a:t>
            </a:r>
            <a:r>
              <a:rPr lang="en-US" dirty="0">
                <a:solidFill>
                  <a:prstClr val="black"/>
                </a:solidFill>
              </a:rPr>
              <a:t/>
            </a:r>
            <a:br>
              <a:rPr lang="en-US" dirty="0">
                <a:solidFill>
                  <a:prstClr val="black"/>
                </a:solidFill>
              </a:rPr>
            </a:br>
            <a:r>
              <a:rPr lang="en-US" sz="2800" i="1" dirty="0">
                <a:solidFill>
                  <a:prstClr val="black"/>
                </a:solidFill>
              </a:rPr>
              <a:t>(</a:t>
            </a:r>
            <a:r>
              <a:rPr lang="en-US" sz="2800" i="1" dirty="0" smtClean="0">
                <a:solidFill>
                  <a:prstClr val="black"/>
                </a:solidFill>
              </a:rPr>
              <a:t>Multisim)</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53</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pic>
        <p:nvPicPr>
          <p:cNvPr id="7" name="Picture 6"/>
          <p:cNvPicPr>
            <a:picLocks noChangeAspect="1"/>
          </p:cNvPicPr>
          <p:nvPr/>
        </p:nvPicPr>
        <p:blipFill>
          <a:blip r:embed="rId2"/>
          <a:stretch>
            <a:fillRect/>
          </a:stretch>
        </p:blipFill>
        <p:spPr>
          <a:xfrm>
            <a:off x="411283" y="2123142"/>
            <a:ext cx="5838195" cy="3800754"/>
          </a:xfrm>
          <a:prstGeom prst="rect">
            <a:avLst/>
          </a:prstGeom>
        </p:spPr>
      </p:pic>
      <p:pic>
        <p:nvPicPr>
          <p:cNvPr id="8" name="Picture 7"/>
          <p:cNvPicPr>
            <a:picLocks noChangeAspect="1"/>
          </p:cNvPicPr>
          <p:nvPr/>
        </p:nvPicPr>
        <p:blipFill>
          <a:blip r:embed="rId3"/>
          <a:stretch>
            <a:fillRect/>
          </a:stretch>
        </p:blipFill>
        <p:spPr>
          <a:xfrm>
            <a:off x="6249478" y="2389452"/>
            <a:ext cx="5895458" cy="3268134"/>
          </a:xfrm>
          <a:prstGeom prst="rect">
            <a:avLst/>
          </a:prstGeom>
        </p:spPr>
      </p:pic>
    </p:spTree>
    <p:extLst>
      <p:ext uri="{BB962C8B-B14F-4D97-AF65-F5344CB8AC3E}">
        <p14:creationId xmlns:p14="http://schemas.microsoft.com/office/powerpoint/2010/main" val="187607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36350" y="1392843"/>
            <a:ext cx="4237087" cy="3182388"/>
          </a:xfrm>
          <a:prstGeom prst="rect">
            <a:avLst/>
          </a:prstGeom>
        </p:spPr>
      </p:pic>
      <p:sp>
        <p:nvSpPr>
          <p:cNvPr id="2" name="Title 1"/>
          <p:cNvSpPr>
            <a:spLocks noGrp="1"/>
          </p:cNvSpPr>
          <p:nvPr>
            <p:ph type="title"/>
          </p:nvPr>
        </p:nvSpPr>
        <p:spPr/>
        <p:txBody>
          <a:bodyPr/>
          <a:lstStyle/>
          <a:p>
            <a:pPr algn="ctr"/>
            <a:r>
              <a:rPr lang="en-US" b="1" dirty="0">
                <a:ln/>
                <a:solidFill>
                  <a:srgbClr val="04FC98"/>
                </a:solidFill>
              </a:rPr>
              <a:t>Lab 9 – Series/Parallel Resistors</a:t>
            </a:r>
            <a:r>
              <a:rPr lang="en-US" dirty="0">
                <a:solidFill>
                  <a:prstClr val="black"/>
                </a:solidFill>
              </a:rPr>
              <a:t/>
            </a:r>
            <a:br>
              <a:rPr lang="en-US" dirty="0">
                <a:solidFill>
                  <a:prstClr val="black"/>
                </a:solidFill>
              </a:rPr>
            </a:br>
            <a:r>
              <a:rPr lang="en-US" sz="2800" i="1" dirty="0" smtClean="0">
                <a:solidFill>
                  <a:prstClr val="black"/>
                </a:solidFill>
              </a:rPr>
              <a:t>(Measurements)</a:t>
            </a:r>
            <a:endParaRPr lang="en-US" dirty="0"/>
          </a:p>
        </p:txBody>
      </p:sp>
      <p:sp>
        <p:nvSpPr>
          <p:cNvPr id="3" name="Slide Number Placeholder 2"/>
          <p:cNvSpPr>
            <a:spLocks noGrp="1"/>
          </p:cNvSpPr>
          <p:nvPr>
            <p:ph type="sldNum" sz="quarter" idx="12"/>
          </p:nvPr>
        </p:nvSpPr>
        <p:spPr/>
        <p:txBody>
          <a:bodyPr/>
          <a:lstStyle/>
          <a:p>
            <a:fld id="{17D2F358-A03B-4556-BE8A-784855E4A912}" type="slidenum">
              <a:rPr lang="en-US" smtClean="0"/>
              <a:t>54</a:t>
            </a:fld>
            <a:endParaRPr lang="en-US"/>
          </a:p>
        </p:txBody>
      </p:sp>
      <p:sp>
        <p:nvSpPr>
          <p:cNvPr id="4" name="Footer Placeholder 3"/>
          <p:cNvSpPr>
            <a:spLocks noGrp="1"/>
          </p:cNvSpPr>
          <p:nvPr>
            <p:ph type="ftr" sz="quarter" idx="11"/>
          </p:nvPr>
        </p:nvSpPr>
        <p:spPr/>
        <p:txBody>
          <a:bodyPr/>
          <a:lstStyle/>
          <a:p>
            <a:r>
              <a:rPr lang="en-US" smtClean="0"/>
              <a:t>EECT111-50C</a:t>
            </a:r>
            <a:endParaRPr lang="en-US"/>
          </a:p>
        </p:txBody>
      </p:sp>
      <p:pic>
        <p:nvPicPr>
          <p:cNvPr id="5" name="Picture 4"/>
          <p:cNvPicPr>
            <a:picLocks noChangeAspect="1"/>
          </p:cNvPicPr>
          <p:nvPr/>
        </p:nvPicPr>
        <p:blipFill>
          <a:blip r:embed="rId3"/>
          <a:stretch>
            <a:fillRect/>
          </a:stretch>
        </p:blipFill>
        <p:spPr>
          <a:xfrm>
            <a:off x="1713211" y="1392843"/>
            <a:ext cx="2633700" cy="2840982"/>
          </a:xfrm>
          <a:prstGeom prst="rect">
            <a:avLst/>
          </a:prstGeom>
        </p:spPr>
      </p:pic>
      <p:pic>
        <p:nvPicPr>
          <p:cNvPr id="8" name="Picture 7"/>
          <p:cNvPicPr>
            <a:picLocks noChangeAspect="1"/>
          </p:cNvPicPr>
          <p:nvPr/>
        </p:nvPicPr>
        <p:blipFill>
          <a:blip r:embed="rId4"/>
          <a:stretch>
            <a:fillRect/>
          </a:stretch>
        </p:blipFill>
        <p:spPr>
          <a:xfrm>
            <a:off x="4502026" y="2975020"/>
            <a:ext cx="2782557" cy="3381330"/>
          </a:xfrm>
          <a:prstGeom prst="rect">
            <a:avLst/>
          </a:prstGeom>
        </p:spPr>
      </p:pic>
      <p:pic>
        <p:nvPicPr>
          <p:cNvPr id="9" name="Picture 8"/>
          <p:cNvPicPr>
            <a:picLocks noChangeAspect="1"/>
          </p:cNvPicPr>
          <p:nvPr/>
        </p:nvPicPr>
        <p:blipFill>
          <a:blip r:embed="rId5"/>
          <a:stretch>
            <a:fillRect/>
          </a:stretch>
        </p:blipFill>
        <p:spPr>
          <a:xfrm>
            <a:off x="8153400" y="4665685"/>
            <a:ext cx="2606113" cy="1123469"/>
          </a:xfrm>
          <a:prstGeom prst="rect">
            <a:avLst/>
          </a:prstGeom>
        </p:spPr>
      </p:pic>
      <p:pic>
        <p:nvPicPr>
          <p:cNvPr id="1026" name="Picture 2" descr="http://cliparts.co/cliparts/8cx/n57/8cxn5779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22957" y="4277806"/>
            <a:ext cx="2220923" cy="226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04FC98"/>
                </a:solidFill>
              </a:rPr>
              <a:t>Lab 9 – Series/Parallel Resistors</a:t>
            </a:r>
            <a:r>
              <a:rPr lang="en-US" dirty="0">
                <a:solidFill>
                  <a:prstClr val="black"/>
                </a:solidFill>
              </a:rPr>
              <a:t/>
            </a:r>
            <a:br>
              <a:rPr lang="en-US" dirty="0">
                <a:solidFill>
                  <a:prstClr val="black"/>
                </a:solidFill>
              </a:rPr>
            </a:br>
            <a:r>
              <a:rPr lang="en-US" sz="2800" i="1" dirty="0" smtClean="0">
                <a:solidFill>
                  <a:prstClr val="black"/>
                </a:solidFill>
              </a:rPr>
              <a:t>(Pictures)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55</a:t>
            </a:fld>
            <a:endParaRPr lang="en-US"/>
          </a:p>
        </p:txBody>
      </p:sp>
      <p:pic>
        <p:nvPicPr>
          <p:cNvPr id="5" name="Picture 4"/>
          <p:cNvPicPr>
            <a:picLocks noChangeAspect="1"/>
          </p:cNvPicPr>
          <p:nvPr/>
        </p:nvPicPr>
        <p:blipFill>
          <a:blip r:embed="rId2"/>
          <a:stretch>
            <a:fillRect/>
          </a:stretch>
        </p:blipFill>
        <p:spPr>
          <a:xfrm>
            <a:off x="3002271" y="1599362"/>
            <a:ext cx="6979929" cy="4756988"/>
          </a:xfrm>
          <a:prstGeom prst="rect">
            <a:avLst/>
          </a:prstGeom>
        </p:spPr>
      </p:pic>
    </p:spTree>
    <p:extLst>
      <p:ext uri="{BB962C8B-B14F-4D97-AF65-F5344CB8AC3E}">
        <p14:creationId xmlns:p14="http://schemas.microsoft.com/office/powerpoint/2010/main" val="1595881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3175" y="2157289"/>
            <a:ext cx="2376236" cy="2752800"/>
          </a:xfrm>
          <a:prstGeom prst="rect">
            <a:avLst/>
          </a:prstGeom>
        </p:spPr>
      </p:pic>
      <p:sp>
        <p:nvSpPr>
          <p:cNvPr id="2" name="Title 1"/>
          <p:cNvSpPr>
            <a:spLocks noGrp="1"/>
          </p:cNvSpPr>
          <p:nvPr>
            <p:ph type="title"/>
          </p:nvPr>
        </p:nvSpPr>
        <p:spPr/>
        <p:txBody>
          <a:bodyPr/>
          <a:lstStyle/>
          <a:p>
            <a:pPr algn="ctr"/>
            <a:r>
              <a:rPr lang="en-US" b="1" dirty="0">
                <a:ln/>
                <a:solidFill>
                  <a:srgbClr val="04FC98"/>
                </a:solidFill>
              </a:rPr>
              <a:t>Lab 9 – Series/Parallel </a:t>
            </a:r>
            <a:r>
              <a:rPr lang="en-US" b="1" dirty="0" smtClean="0">
                <a:ln/>
                <a:solidFill>
                  <a:srgbClr val="04FC98"/>
                </a:solidFill>
              </a:rPr>
              <a:t>Resistors</a:t>
            </a:r>
            <a:r>
              <a:rPr lang="en-US" dirty="0" smtClean="0">
                <a:solidFill>
                  <a:prstClr val="black"/>
                </a:solidFill>
              </a:rPr>
              <a:t/>
            </a:r>
            <a:br>
              <a:rPr lang="en-US" dirty="0" smtClean="0">
                <a:solidFill>
                  <a:prstClr val="black"/>
                </a:solidFill>
              </a:rPr>
            </a:br>
            <a:r>
              <a:rPr lang="en-US" sz="2800" i="1" dirty="0" smtClean="0">
                <a:solidFill>
                  <a:prstClr val="black"/>
                </a:solidFill>
              </a:rPr>
              <a:t>(Conclusion)</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56</a:t>
            </a:fld>
            <a:endParaRPr lang="en-US"/>
          </a:p>
        </p:txBody>
      </p:sp>
      <p:sp>
        <p:nvSpPr>
          <p:cNvPr id="6" name="Rectangle 5"/>
          <p:cNvSpPr/>
          <p:nvPr/>
        </p:nvSpPr>
        <p:spPr>
          <a:xfrm>
            <a:off x="990600" y="1690688"/>
            <a:ext cx="6170054" cy="4081117"/>
          </a:xfrm>
          <a:prstGeom prst="rect">
            <a:avLst/>
          </a:prstGeom>
        </p:spPr>
        <p:txBody>
          <a:bodyPr wrap="square">
            <a:spAutoFit/>
          </a:bodyPr>
          <a:lstStyle/>
          <a:p>
            <a:pPr lvl="1">
              <a:lnSpc>
                <a:spcPct val="90000"/>
              </a:lnSpc>
              <a:spcBef>
                <a:spcPts val="500"/>
              </a:spcBef>
            </a:pPr>
            <a:r>
              <a:rPr lang="en-US" sz="3200" dirty="0">
                <a:solidFill>
                  <a:schemeClr val="tx2">
                    <a:lumMod val="75000"/>
                  </a:schemeClr>
                </a:solidFill>
              </a:rPr>
              <a:t>All calculations, simulations and measurements </a:t>
            </a:r>
            <a:r>
              <a:rPr lang="en-US" sz="3200" dirty="0" smtClean="0">
                <a:solidFill>
                  <a:schemeClr val="tx2">
                    <a:lumMod val="75000"/>
                  </a:schemeClr>
                </a:solidFill>
              </a:rPr>
              <a:t>agreed each other. </a:t>
            </a:r>
            <a:r>
              <a:rPr lang="en-US" sz="3200" dirty="0">
                <a:solidFill>
                  <a:schemeClr val="tx2">
                    <a:lumMod val="75000"/>
                  </a:schemeClr>
                </a:solidFill>
              </a:rPr>
              <a:t>I learned how current </a:t>
            </a:r>
            <a:r>
              <a:rPr lang="en-US" sz="3200" dirty="0" smtClean="0">
                <a:solidFill>
                  <a:schemeClr val="tx2">
                    <a:lumMod val="75000"/>
                  </a:schemeClr>
                </a:solidFill>
              </a:rPr>
              <a:t>divides and adds in series/parallel circuits. I also learned how to watch  the resistors carefully when I am calculating parallel values in the circuit.</a:t>
            </a:r>
            <a:endParaRPr lang="en-US" sz="3200" dirty="0">
              <a:solidFill>
                <a:schemeClr val="tx2">
                  <a:lumMod val="75000"/>
                </a:schemeClr>
              </a:solidFill>
            </a:endParaRPr>
          </a:p>
        </p:txBody>
      </p:sp>
      <p:pic>
        <p:nvPicPr>
          <p:cNvPr id="7" name="Picture 6"/>
          <p:cNvPicPr>
            <a:picLocks noChangeAspect="1"/>
          </p:cNvPicPr>
          <p:nvPr/>
        </p:nvPicPr>
        <p:blipFill>
          <a:blip r:embed="rId3"/>
          <a:stretch>
            <a:fillRect/>
          </a:stretch>
        </p:blipFill>
        <p:spPr>
          <a:xfrm>
            <a:off x="9016457" y="2081175"/>
            <a:ext cx="1931486" cy="2905029"/>
          </a:xfrm>
          <a:prstGeom prst="rect">
            <a:avLst/>
          </a:prstGeom>
        </p:spPr>
      </p:pic>
    </p:spTree>
    <p:extLst>
      <p:ext uri="{BB962C8B-B14F-4D97-AF65-F5344CB8AC3E}">
        <p14:creationId xmlns:p14="http://schemas.microsoft.com/office/powerpoint/2010/main" val="415290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571750"/>
            <a:ext cx="4086225" cy="4286250"/>
          </a:xfrm>
          <a:prstGeom prst="rect">
            <a:avLst/>
          </a:prstGeom>
        </p:spPr>
      </p:pic>
      <p:sp>
        <p:nvSpPr>
          <p:cNvPr id="2" name="Title 1"/>
          <p:cNvSpPr>
            <a:spLocks noGrp="1"/>
          </p:cNvSpPr>
          <p:nvPr>
            <p:ph type="ctrTitle"/>
          </p:nvPr>
        </p:nvSpPr>
        <p:spPr/>
        <p:txBody>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Capacitors</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Subtitle 2"/>
          <p:cNvSpPr>
            <a:spLocks noGrp="1"/>
          </p:cNvSpPr>
          <p:nvPr>
            <p:ph type="subTitle" idx="1"/>
          </p:nvPr>
        </p:nvSpPr>
        <p:spPr/>
        <p:txBody>
          <a:bodyPr/>
          <a:lstStyle/>
          <a:p>
            <a:r>
              <a:rPr lang="en-US" dirty="0" smtClean="0"/>
              <a:t>Star Date: 4/2/15</a:t>
            </a:r>
            <a:endParaRPr lang="en-US" dirty="0"/>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57</a:t>
            </a:fld>
            <a:endParaRPr lang="en-US"/>
          </a:p>
        </p:txBody>
      </p:sp>
    </p:spTree>
    <p:extLst>
      <p:ext uri="{BB962C8B-B14F-4D97-AF65-F5344CB8AC3E}">
        <p14:creationId xmlns:p14="http://schemas.microsoft.com/office/powerpoint/2010/main" val="159408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Capacitors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58</a:t>
            </a:fld>
            <a:endParaRPr lang="en-US"/>
          </a:p>
        </p:txBody>
      </p:sp>
      <p:sp>
        <p:nvSpPr>
          <p:cNvPr id="7" name="Rectangle 6"/>
          <p:cNvSpPr/>
          <p:nvPr/>
        </p:nvSpPr>
        <p:spPr>
          <a:xfrm>
            <a:off x="1149439" y="1511855"/>
            <a:ext cx="7461161" cy="448327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smtClean="0">
                <a:solidFill>
                  <a:schemeClr val="accent1">
                    <a:lumMod val="50000"/>
                  </a:schemeClr>
                </a:solidFill>
              </a:rPr>
              <a:t>Purpose: To experiment </a:t>
            </a:r>
            <a:r>
              <a:rPr lang="en-US" sz="2800" dirty="0">
                <a:solidFill>
                  <a:schemeClr val="accent1">
                    <a:lumMod val="50000"/>
                  </a:schemeClr>
                </a:solidFill>
              </a:rPr>
              <a:t>with series </a:t>
            </a:r>
            <a:r>
              <a:rPr lang="en-US" sz="2800" dirty="0" smtClean="0">
                <a:solidFill>
                  <a:schemeClr val="accent1">
                    <a:lumMod val="50000"/>
                  </a:schemeClr>
                </a:solidFill>
              </a:rPr>
              <a:t>and </a:t>
            </a:r>
            <a:r>
              <a:rPr lang="en-US" sz="2800" dirty="0">
                <a:solidFill>
                  <a:schemeClr val="accent1">
                    <a:lumMod val="50000"/>
                  </a:schemeClr>
                </a:solidFill>
              </a:rPr>
              <a:t>parallel combinations of capacitors.</a:t>
            </a:r>
          </a:p>
          <a:p>
            <a:pPr marL="228600" lvl="0" indent="-228600">
              <a:lnSpc>
                <a:spcPct val="90000"/>
              </a:lnSpc>
              <a:spcBef>
                <a:spcPts val="1000"/>
              </a:spcBef>
              <a:buFont typeface="Arial" panose="020B0604020202020204" pitchFamily="34" charset="0"/>
              <a:buChar char="•"/>
            </a:pPr>
            <a:endParaRPr lang="en-US" sz="2800" dirty="0">
              <a:solidFill>
                <a:schemeClr val="accent1">
                  <a:lumMod val="5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1">
                    <a:lumMod val="50000"/>
                  </a:schemeClr>
                </a:solidFill>
              </a:rPr>
              <a:t>Equipment/Material: Capacitors (10uF, 22uF and 47uF), LCR Meter </a:t>
            </a:r>
            <a:r>
              <a:rPr lang="en-US" sz="2800" dirty="0" smtClean="0">
                <a:solidFill>
                  <a:schemeClr val="accent1">
                    <a:lumMod val="50000"/>
                  </a:schemeClr>
                </a:solidFill>
              </a:rPr>
              <a:t>and breadboard. </a:t>
            </a:r>
          </a:p>
          <a:p>
            <a:pPr marL="228600" lvl="0" indent="-228600">
              <a:lnSpc>
                <a:spcPct val="90000"/>
              </a:lnSpc>
              <a:spcBef>
                <a:spcPts val="1000"/>
              </a:spcBef>
              <a:buFont typeface="Arial" panose="020B0604020202020204" pitchFamily="34" charset="0"/>
              <a:buChar char="•"/>
            </a:pPr>
            <a:endParaRPr lang="en-US" sz="2800" dirty="0">
              <a:solidFill>
                <a:schemeClr val="accent1">
                  <a:lumMod val="50000"/>
                </a:schemeClr>
              </a:solidFill>
            </a:endParaRPr>
          </a:p>
          <a:p>
            <a:pPr marL="228600" lvl="0" indent="-228600">
              <a:lnSpc>
                <a:spcPct val="90000"/>
              </a:lnSpc>
              <a:spcBef>
                <a:spcPts val="1000"/>
              </a:spcBef>
              <a:buFont typeface="Arial" panose="020B0604020202020204" pitchFamily="34" charset="0"/>
              <a:buChar char="•"/>
            </a:pPr>
            <a:r>
              <a:rPr lang="en-US" sz="2800" dirty="0">
                <a:solidFill>
                  <a:schemeClr val="accent1">
                    <a:lumMod val="50000"/>
                  </a:schemeClr>
                </a:solidFill>
              </a:rPr>
              <a:t>Procedure: </a:t>
            </a:r>
            <a:r>
              <a:rPr lang="en-US" sz="2800" dirty="0" smtClean="0">
                <a:solidFill>
                  <a:schemeClr val="accent1">
                    <a:lumMod val="50000"/>
                  </a:schemeClr>
                </a:solidFill>
              </a:rPr>
              <a:t>Measure and record the capacitance of each capacitor with an LCR Meter. Then arrange the capacitors in series, then in parallel, and record the total capacitance. </a:t>
            </a:r>
            <a:endParaRPr lang="en-US" dirty="0">
              <a:solidFill>
                <a:schemeClr val="accent1">
                  <a:lumMod val="50000"/>
                </a:schemeClr>
              </a:solidFill>
            </a:endParaRPr>
          </a:p>
        </p:txBody>
      </p:sp>
    </p:spTree>
    <p:extLst>
      <p:ext uri="{BB962C8B-B14F-4D97-AF65-F5344CB8AC3E}">
        <p14:creationId xmlns:p14="http://schemas.microsoft.com/office/powerpoint/2010/main" val="389786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Capacitors</a:t>
            </a:r>
            <a:b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800" i="1" dirty="0" smtClean="0">
                <a:solidFill>
                  <a:prstClr val="black"/>
                </a:solidFill>
              </a:rPr>
              <a:t>(Calculations)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59</a:t>
            </a:fld>
            <a:endParaRPr lang="en-US"/>
          </a:p>
        </p:txBody>
      </p:sp>
      <p:pic>
        <p:nvPicPr>
          <p:cNvPr id="7" name="Picture 6"/>
          <p:cNvPicPr>
            <a:picLocks noChangeAspect="1"/>
          </p:cNvPicPr>
          <p:nvPr/>
        </p:nvPicPr>
        <p:blipFill>
          <a:blip r:embed="rId2"/>
          <a:stretch>
            <a:fillRect/>
          </a:stretch>
        </p:blipFill>
        <p:spPr>
          <a:xfrm>
            <a:off x="1707017" y="1553220"/>
            <a:ext cx="6368562" cy="4940599"/>
          </a:xfrm>
          <a:prstGeom prst="rect">
            <a:avLst/>
          </a:prstGeom>
        </p:spPr>
      </p:pic>
      <p:pic>
        <p:nvPicPr>
          <p:cNvPr id="6" name="Picture 5"/>
          <p:cNvPicPr>
            <a:picLocks noChangeAspect="1"/>
          </p:cNvPicPr>
          <p:nvPr/>
        </p:nvPicPr>
        <p:blipFill>
          <a:blip r:embed="rId3"/>
          <a:stretch>
            <a:fillRect/>
          </a:stretch>
        </p:blipFill>
        <p:spPr>
          <a:xfrm>
            <a:off x="8433881" y="1349052"/>
            <a:ext cx="3532559" cy="3009991"/>
          </a:xfrm>
          <a:prstGeom prst="rect">
            <a:avLst/>
          </a:prstGeom>
        </p:spPr>
      </p:pic>
    </p:spTree>
    <p:extLst>
      <p:ext uri="{BB962C8B-B14F-4D97-AF65-F5344CB8AC3E}">
        <p14:creationId xmlns:p14="http://schemas.microsoft.com/office/powerpoint/2010/main" val="254422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b="1" dirty="0">
                <a:ln w="22225">
                  <a:solidFill>
                    <a:srgbClr val="ED7D31"/>
                  </a:solidFill>
                  <a:prstDash val="solid"/>
                </a:ln>
                <a:solidFill>
                  <a:srgbClr val="ED7D31">
                    <a:lumMod val="40000"/>
                    <a:lumOff val="60000"/>
                  </a:srgbClr>
                </a:solidFill>
              </a:rPr>
              <a:t>Lab 1 – Resistor Variability</a:t>
            </a:r>
            <a:r>
              <a:rPr lang="en-US" dirty="0" smtClean="0"/>
              <a:t/>
            </a:r>
            <a:br>
              <a:rPr lang="en-US" dirty="0" smtClean="0"/>
            </a:br>
            <a:r>
              <a:rPr lang="en-US" sz="2800" dirty="0" smtClean="0"/>
              <a:t>(Pictures)</a:t>
            </a:r>
            <a:endParaRPr lang="en-US" sz="2800" dirty="0"/>
          </a:p>
        </p:txBody>
      </p:sp>
      <p:sp>
        <p:nvSpPr>
          <p:cNvPr id="4" name="Slide Number Placeholder 3"/>
          <p:cNvSpPr>
            <a:spLocks noGrp="1"/>
          </p:cNvSpPr>
          <p:nvPr>
            <p:ph type="sldNum" sz="quarter" idx="12"/>
          </p:nvPr>
        </p:nvSpPr>
        <p:spPr/>
        <p:txBody>
          <a:bodyPr/>
          <a:lstStyle/>
          <a:p>
            <a:fld id="{17D2F358-A03B-4556-BE8A-784855E4A912}" type="slidenum">
              <a:rPr lang="en-US" smtClean="0"/>
              <a:t>6</a:t>
            </a:fld>
            <a:endParaRPr lang="en-US"/>
          </a:p>
        </p:txBody>
      </p:sp>
      <p:pic>
        <p:nvPicPr>
          <p:cNvPr id="3074" name="Picture 2" descr="http://farm4.static.flickr.com/3219/3039194701_c181173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76425"/>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141666" y="2181293"/>
            <a:ext cx="3856891" cy="3267007"/>
          </a:xfrm>
          <a:prstGeom prst="rect">
            <a:avLst/>
          </a:prstGeom>
        </p:spPr>
      </p:pic>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42468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Capacitors</a:t>
            </a:r>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r>
            <a:b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800" i="1" dirty="0" smtClean="0">
                <a:solidFill>
                  <a:prstClr val="black"/>
                </a:solidFill>
              </a:rPr>
              <a:t>(Multisim)</a:t>
            </a:r>
            <a:endParaRPr lang="en-US" sz="2800"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60</a:t>
            </a:fld>
            <a:endParaRPr lang="en-US"/>
          </a:p>
        </p:txBody>
      </p:sp>
      <p:pic>
        <p:nvPicPr>
          <p:cNvPr id="5" name="Picture 4"/>
          <p:cNvPicPr>
            <a:picLocks noChangeAspect="1"/>
          </p:cNvPicPr>
          <p:nvPr/>
        </p:nvPicPr>
        <p:blipFill>
          <a:blip r:embed="rId2"/>
          <a:stretch>
            <a:fillRect/>
          </a:stretch>
        </p:blipFill>
        <p:spPr>
          <a:xfrm>
            <a:off x="1487711" y="3003128"/>
            <a:ext cx="3200400" cy="3255201"/>
          </a:xfrm>
          <a:prstGeom prst="rect">
            <a:avLst/>
          </a:prstGeom>
        </p:spPr>
      </p:pic>
      <p:pic>
        <p:nvPicPr>
          <p:cNvPr id="6" name="Picture 5"/>
          <p:cNvPicPr>
            <a:picLocks noChangeAspect="1"/>
          </p:cNvPicPr>
          <p:nvPr/>
        </p:nvPicPr>
        <p:blipFill>
          <a:blip r:embed="rId3"/>
          <a:stretch>
            <a:fillRect/>
          </a:stretch>
        </p:blipFill>
        <p:spPr>
          <a:xfrm>
            <a:off x="7484905" y="3032935"/>
            <a:ext cx="3404182" cy="3273670"/>
          </a:xfrm>
          <a:prstGeom prst="rect">
            <a:avLst/>
          </a:prstGeom>
        </p:spPr>
      </p:pic>
      <p:pic>
        <p:nvPicPr>
          <p:cNvPr id="8" name="Picture 7"/>
          <p:cNvPicPr>
            <a:picLocks noChangeAspect="1"/>
          </p:cNvPicPr>
          <p:nvPr/>
        </p:nvPicPr>
        <p:blipFill>
          <a:blip r:embed="rId4"/>
          <a:stretch>
            <a:fillRect/>
          </a:stretch>
        </p:blipFill>
        <p:spPr>
          <a:xfrm>
            <a:off x="2814637" y="1690247"/>
            <a:ext cx="6562725" cy="1466850"/>
          </a:xfrm>
          <a:prstGeom prst="rect">
            <a:avLst/>
          </a:prstGeom>
        </p:spPr>
      </p:pic>
    </p:spTree>
    <p:extLst>
      <p:ext uri="{BB962C8B-B14F-4D97-AF65-F5344CB8AC3E}">
        <p14:creationId xmlns:p14="http://schemas.microsoft.com/office/powerpoint/2010/main" val="553929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608404" y="3658887"/>
            <a:ext cx="2419349" cy="3062588"/>
          </a:xfrm>
          <a:prstGeom prst="rect">
            <a:avLst/>
          </a:prstGeom>
        </p:spPr>
      </p:pic>
      <p:pic>
        <p:nvPicPr>
          <p:cNvPr id="5" name="Picture 4"/>
          <p:cNvPicPr>
            <a:picLocks noChangeAspect="1"/>
          </p:cNvPicPr>
          <p:nvPr/>
        </p:nvPicPr>
        <p:blipFill>
          <a:blip r:embed="rId3"/>
          <a:stretch>
            <a:fillRect/>
          </a:stretch>
        </p:blipFill>
        <p:spPr>
          <a:xfrm>
            <a:off x="2688302" y="3863975"/>
            <a:ext cx="1790588" cy="2857500"/>
          </a:xfrm>
          <a:prstGeom prst="rect">
            <a:avLst/>
          </a:prstGeom>
        </p:spPr>
      </p:pic>
      <p:sp>
        <p:nvSpPr>
          <p:cNvPr id="2" name="Title 1"/>
          <p:cNvSpPr>
            <a:spLocks noGrp="1"/>
          </p:cNvSpPr>
          <p:nvPr>
            <p:ph type="title"/>
          </p:nvPr>
        </p:nvSpPr>
        <p:spPr/>
        <p:txBody>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Capacitors</a:t>
            </a:r>
            <a:b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800" i="1" dirty="0">
                <a:solidFill>
                  <a:prstClr val="black"/>
                </a:solidFill>
              </a:rPr>
              <a:t>(</a:t>
            </a:r>
            <a:r>
              <a:rPr lang="en-US" sz="2800" i="1" dirty="0" smtClean="0">
                <a:solidFill>
                  <a:prstClr val="black"/>
                </a:solidFill>
              </a:rPr>
              <a:t>Measurements)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61</a:t>
            </a:fld>
            <a:endParaRPr lang="en-US"/>
          </a:p>
        </p:txBody>
      </p:sp>
      <p:pic>
        <p:nvPicPr>
          <p:cNvPr id="7" name="Picture 6"/>
          <p:cNvPicPr>
            <a:picLocks noChangeAspect="1"/>
          </p:cNvPicPr>
          <p:nvPr/>
        </p:nvPicPr>
        <p:blipFill>
          <a:blip r:embed="rId4"/>
          <a:stretch>
            <a:fillRect/>
          </a:stretch>
        </p:blipFill>
        <p:spPr>
          <a:xfrm>
            <a:off x="2942487" y="2137893"/>
            <a:ext cx="6534310" cy="1532183"/>
          </a:xfrm>
          <a:prstGeom prst="rect">
            <a:avLst/>
          </a:prstGeom>
        </p:spPr>
      </p:pic>
    </p:spTree>
    <p:extLst>
      <p:ext uri="{BB962C8B-B14F-4D97-AF65-F5344CB8AC3E}">
        <p14:creationId xmlns:p14="http://schemas.microsoft.com/office/powerpoint/2010/main" val="2218367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a:t>
            </a:r>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Capacitors</a:t>
            </a:r>
            <a:b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800" i="1" dirty="0" smtClean="0">
                <a:solidFill>
                  <a:prstClr val="black"/>
                </a:solidFill>
              </a:rPr>
              <a:t>(Pictures)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94" y="1690687"/>
            <a:ext cx="3418004" cy="45544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909" y="1690688"/>
            <a:ext cx="3418004" cy="4554425"/>
          </a:xfrm>
          <a:prstGeom prst="rect">
            <a:avLst/>
          </a:prstGeom>
        </p:spPr>
      </p:pic>
      <p:sp>
        <p:nvSpPr>
          <p:cNvPr id="7" name="TextBox 6"/>
          <p:cNvSpPr txBox="1"/>
          <p:nvPr/>
        </p:nvSpPr>
        <p:spPr>
          <a:xfrm>
            <a:off x="3122039" y="1192309"/>
            <a:ext cx="1053494" cy="523220"/>
          </a:xfrm>
          <a:prstGeom prst="rect">
            <a:avLst/>
          </a:prstGeom>
          <a:noFill/>
        </p:spPr>
        <p:txBody>
          <a:bodyPr wrap="none" rtlCol="0">
            <a:spAutoFit/>
          </a:bodyPr>
          <a:lstStyle/>
          <a:p>
            <a:r>
              <a:rPr lang="en-US" sz="2800" dirty="0" smtClean="0"/>
              <a:t>Series</a:t>
            </a:r>
            <a:endParaRPr lang="en-US" sz="2800" dirty="0"/>
          </a:p>
        </p:txBody>
      </p:sp>
      <p:sp>
        <p:nvSpPr>
          <p:cNvPr id="8" name="TextBox 7"/>
          <p:cNvSpPr txBox="1"/>
          <p:nvPr/>
        </p:nvSpPr>
        <p:spPr>
          <a:xfrm>
            <a:off x="8303316" y="1192309"/>
            <a:ext cx="1510385" cy="523220"/>
          </a:xfrm>
          <a:prstGeom prst="rect">
            <a:avLst/>
          </a:prstGeom>
          <a:noFill/>
        </p:spPr>
        <p:txBody>
          <a:bodyPr wrap="square" rtlCol="0">
            <a:spAutoFit/>
          </a:bodyPr>
          <a:lstStyle/>
          <a:p>
            <a:r>
              <a:rPr lang="en-US" sz="2800" dirty="0" smtClean="0"/>
              <a:t>Parallel</a:t>
            </a:r>
            <a:endParaRPr lang="en-US" sz="2800" dirty="0"/>
          </a:p>
        </p:txBody>
      </p:sp>
    </p:spTree>
    <p:extLst>
      <p:ext uri="{BB962C8B-B14F-4D97-AF65-F5344CB8AC3E}">
        <p14:creationId xmlns:p14="http://schemas.microsoft.com/office/powerpoint/2010/main" val="2863414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4912468"/>
            <a:ext cx="1945532" cy="1945532"/>
          </a:xfrm>
          <a:prstGeom prst="rect">
            <a:avLst/>
          </a:prstGeom>
        </p:spPr>
      </p:pic>
      <p:sp>
        <p:nvSpPr>
          <p:cNvPr id="2" name="Title 1"/>
          <p:cNvSpPr>
            <a:spLocks noGrp="1"/>
          </p:cNvSpPr>
          <p:nvPr>
            <p:ph type="title"/>
          </p:nvPr>
        </p:nvSpPr>
        <p:spPr/>
        <p:txBody>
          <a:bodyPr/>
          <a:lstStyle/>
          <a:p>
            <a:pPr algn="ctr"/>
            <a:r>
              <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Lab 10 – Series &amp; Parallel </a:t>
            </a:r>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Capacitors</a:t>
            </a:r>
            <a:b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2800" i="1" dirty="0" smtClean="0">
                <a:solidFill>
                  <a:prstClr val="black"/>
                </a:solidFill>
              </a:rPr>
              <a:t>(Conclusion)</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63</a:t>
            </a:fld>
            <a:endParaRPr lang="en-US"/>
          </a:p>
        </p:txBody>
      </p:sp>
      <p:sp>
        <p:nvSpPr>
          <p:cNvPr id="5" name="Rectangle 4"/>
          <p:cNvSpPr/>
          <p:nvPr/>
        </p:nvSpPr>
        <p:spPr>
          <a:xfrm>
            <a:off x="1798749" y="1690688"/>
            <a:ext cx="6096000" cy="3970318"/>
          </a:xfrm>
          <a:prstGeom prst="rect">
            <a:avLst/>
          </a:prstGeom>
        </p:spPr>
        <p:txBody>
          <a:bodyPr>
            <a:spAutoFit/>
          </a:bodyPr>
          <a:lstStyle/>
          <a:p>
            <a:r>
              <a:rPr lang="en-US" sz="2800" dirty="0" smtClean="0">
                <a:solidFill>
                  <a:schemeClr val="accent1">
                    <a:lumMod val="50000"/>
                  </a:schemeClr>
                </a:solidFill>
              </a:rPr>
              <a:t>All calculations, simulations and measurements agreed with one another. From doing this experiment, I learned that capacitors are the opposite of resistors when it comes to finding total capacitance. For example, resistors add in series where capacitors divide. Or, resistors divided in parallel where capacitors add.</a:t>
            </a:r>
          </a:p>
        </p:txBody>
      </p:sp>
      <p:pic>
        <p:nvPicPr>
          <p:cNvPr id="6" name="Picture 5"/>
          <p:cNvPicPr>
            <a:picLocks noChangeAspect="1"/>
          </p:cNvPicPr>
          <p:nvPr/>
        </p:nvPicPr>
        <p:blipFill>
          <a:blip r:embed="rId3"/>
          <a:stretch>
            <a:fillRect/>
          </a:stretch>
        </p:blipFill>
        <p:spPr>
          <a:xfrm>
            <a:off x="7826001" y="2295728"/>
            <a:ext cx="4312398" cy="2406920"/>
          </a:xfrm>
          <a:prstGeom prst="rect">
            <a:avLst/>
          </a:prstGeom>
        </p:spPr>
      </p:pic>
    </p:spTree>
    <p:extLst>
      <p:ext uri="{BB962C8B-B14F-4D97-AF65-F5344CB8AC3E}">
        <p14:creationId xmlns:p14="http://schemas.microsoft.com/office/powerpoint/2010/main" val="200097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92456" y="398239"/>
            <a:ext cx="7475807" cy="2319257"/>
          </a:xfrm>
          <a:prstGeom prst="rect">
            <a:avLst/>
          </a:prstGeom>
        </p:spPr>
      </p:pic>
      <p:sp>
        <p:nvSpPr>
          <p:cNvPr id="2" name="Title 1"/>
          <p:cNvSpPr>
            <a:spLocks noGrp="1"/>
          </p:cNvSpPr>
          <p:nvPr>
            <p:ph type="ctrTitle"/>
          </p:nvPr>
        </p:nvSpPr>
        <p:spPr/>
        <p:txBody>
          <a:bodyPr/>
          <a:lstStyle/>
          <a:p>
            <a:r>
              <a:rPr lang="en-US" dirty="0" smtClean="0">
                <a:ln w="0"/>
                <a:solidFill>
                  <a:srgbClr val="CC66FF"/>
                </a:solidFill>
                <a:effectLst>
                  <a:reflection blurRad="6350" stA="53000" endA="300" endPos="35500" dir="5400000" sy="-90000" algn="bl" rotWithShape="0"/>
                </a:effectLst>
              </a:rPr>
              <a:t>Lab 11 – RC Lab </a:t>
            </a:r>
            <a:endParaRPr lang="en-US" dirty="0">
              <a:ln w="0"/>
              <a:solidFill>
                <a:srgbClr val="CC66FF"/>
              </a:solidFill>
              <a:effectLst>
                <a:reflection blurRad="6350" stA="53000" endA="300" endPos="35500" dir="5400000" sy="-90000" algn="bl" rotWithShape="0"/>
              </a:effectLst>
            </a:endParaRPr>
          </a:p>
        </p:txBody>
      </p:sp>
      <p:sp>
        <p:nvSpPr>
          <p:cNvPr id="3" name="Subtitle 2"/>
          <p:cNvSpPr>
            <a:spLocks noGrp="1"/>
          </p:cNvSpPr>
          <p:nvPr>
            <p:ph type="subTitle" idx="1"/>
          </p:nvPr>
        </p:nvSpPr>
        <p:spPr/>
        <p:txBody>
          <a:bodyPr/>
          <a:lstStyle/>
          <a:p>
            <a:r>
              <a:rPr lang="en-US" dirty="0" smtClean="0"/>
              <a:t>Star Date: 4/9/15</a:t>
            </a:r>
            <a:endParaRPr lang="en-US" dirty="0"/>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64</a:t>
            </a:fld>
            <a:endParaRPr lang="en-US"/>
          </a:p>
        </p:txBody>
      </p:sp>
    </p:spTree>
    <p:extLst>
      <p:ext uri="{BB962C8B-B14F-4D97-AF65-F5344CB8AC3E}">
        <p14:creationId xmlns:p14="http://schemas.microsoft.com/office/powerpoint/2010/main" val="140288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Lab </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65</a:t>
            </a:fld>
            <a:endParaRPr lang="en-US"/>
          </a:p>
        </p:txBody>
      </p:sp>
      <p:sp>
        <p:nvSpPr>
          <p:cNvPr id="6" name="Rectangle 5"/>
          <p:cNvSpPr/>
          <p:nvPr/>
        </p:nvSpPr>
        <p:spPr>
          <a:xfrm>
            <a:off x="406908" y="1293373"/>
            <a:ext cx="11785092" cy="525887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FB8DEB"/>
                </a:solidFill>
              </a:rPr>
              <a:t>Purpose: </a:t>
            </a:r>
            <a:r>
              <a:rPr lang="en-US" sz="2800" dirty="0" smtClean="0">
                <a:solidFill>
                  <a:srgbClr val="FB8DEB"/>
                </a:solidFill>
              </a:rPr>
              <a:t>To experiment </a:t>
            </a:r>
            <a:r>
              <a:rPr lang="en-US" sz="2800" dirty="0">
                <a:solidFill>
                  <a:srgbClr val="FB8DEB"/>
                </a:solidFill>
              </a:rPr>
              <a:t>with RC (Resistor &amp; Capacitor) circuits</a:t>
            </a:r>
            <a:r>
              <a:rPr lang="en-US" sz="2800" dirty="0" smtClean="0">
                <a:solidFill>
                  <a:srgbClr val="FB8DEB"/>
                </a:solidFill>
              </a:rPr>
              <a:t>.</a:t>
            </a:r>
          </a:p>
          <a:p>
            <a:pPr marL="228600" lvl="0" indent="-228600">
              <a:lnSpc>
                <a:spcPct val="90000"/>
              </a:lnSpc>
              <a:spcBef>
                <a:spcPts val="1000"/>
              </a:spcBef>
              <a:buFont typeface="Arial" panose="020B0604020202020204" pitchFamily="34" charset="0"/>
              <a:buChar char="•"/>
            </a:pPr>
            <a:endParaRPr lang="en-US" sz="2800" dirty="0">
              <a:solidFill>
                <a:srgbClr val="FB8DEB"/>
              </a:solidFill>
            </a:endParaRPr>
          </a:p>
          <a:p>
            <a:pPr marL="228600" lvl="0" indent="-228600">
              <a:lnSpc>
                <a:spcPct val="90000"/>
              </a:lnSpc>
              <a:spcBef>
                <a:spcPts val="1000"/>
              </a:spcBef>
              <a:buFont typeface="Arial" panose="020B0604020202020204" pitchFamily="34" charset="0"/>
              <a:buChar char="•"/>
            </a:pPr>
            <a:r>
              <a:rPr lang="en-US" sz="2800" dirty="0">
                <a:solidFill>
                  <a:srgbClr val="FB8DEB"/>
                </a:solidFill>
              </a:rPr>
              <a:t>Equipment/Material: Capacitors (0.47uF, 1uF and 2.2uF ), </a:t>
            </a:r>
            <a:r>
              <a:rPr lang="en-US" sz="2800" dirty="0" smtClean="0">
                <a:solidFill>
                  <a:srgbClr val="FB8DEB"/>
                </a:solidFill>
              </a:rPr>
              <a:t>1k</a:t>
            </a:r>
            <a:r>
              <a:rPr lang="en-US" sz="2800" dirty="0" smtClean="0">
                <a:solidFill>
                  <a:srgbClr val="FB8DEB"/>
                </a:solidFill>
                <a:sym typeface="Symbol" panose="05050102010706020507" pitchFamily="18" charset="2"/>
              </a:rPr>
              <a:t> Resistor,</a:t>
            </a:r>
            <a:r>
              <a:rPr lang="en-US" sz="2800" dirty="0" smtClean="0">
                <a:solidFill>
                  <a:srgbClr val="FB8DEB"/>
                </a:solidFill>
              </a:rPr>
              <a:t> LCR </a:t>
            </a:r>
            <a:r>
              <a:rPr lang="en-US" sz="2800" dirty="0">
                <a:solidFill>
                  <a:srgbClr val="FB8DEB"/>
                </a:solidFill>
              </a:rPr>
              <a:t>Meter, Digital </a:t>
            </a:r>
            <a:r>
              <a:rPr lang="en-US" sz="2800" dirty="0" err="1" smtClean="0">
                <a:solidFill>
                  <a:srgbClr val="FB8DEB"/>
                </a:solidFill>
              </a:rPr>
              <a:t>Multimeter</a:t>
            </a:r>
            <a:r>
              <a:rPr lang="en-US" sz="2800" dirty="0" smtClean="0">
                <a:solidFill>
                  <a:srgbClr val="FB8DEB"/>
                </a:solidFill>
              </a:rPr>
              <a:t> </a:t>
            </a:r>
            <a:r>
              <a:rPr lang="en-US" sz="2800" dirty="0">
                <a:solidFill>
                  <a:srgbClr val="FB8DEB"/>
                </a:solidFill>
              </a:rPr>
              <a:t>(DMM), Oscilloscope, </a:t>
            </a:r>
            <a:r>
              <a:rPr lang="en-US" sz="2800" dirty="0" smtClean="0">
                <a:solidFill>
                  <a:srgbClr val="FB8DEB"/>
                </a:solidFill>
              </a:rPr>
              <a:t>a Function Generator and a breadboard</a:t>
            </a:r>
            <a:r>
              <a:rPr lang="en-US" sz="2800" dirty="0">
                <a:solidFill>
                  <a:srgbClr val="FB8DEB"/>
                </a:solidFill>
              </a:rPr>
              <a:t>. </a:t>
            </a:r>
            <a:r>
              <a:rPr lang="en-US" sz="900" i="1" dirty="0" smtClean="0">
                <a:solidFill>
                  <a:srgbClr val="FB8DEB"/>
                </a:solidFill>
              </a:rPr>
              <a:t>And a partridge in a pear tree.</a:t>
            </a:r>
            <a:endParaRPr lang="en-US" sz="900" i="1" dirty="0">
              <a:solidFill>
                <a:srgbClr val="FB8DEB"/>
              </a:solidFill>
            </a:endParaRPr>
          </a:p>
          <a:p>
            <a:pPr marL="228600" lvl="0" indent="-228600">
              <a:lnSpc>
                <a:spcPct val="90000"/>
              </a:lnSpc>
              <a:spcBef>
                <a:spcPts val="1000"/>
              </a:spcBef>
              <a:buFont typeface="Arial" panose="020B0604020202020204" pitchFamily="34" charset="0"/>
              <a:buChar char="•"/>
            </a:pPr>
            <a:endParaRPr lang="en-US" sz="2800" dirty="0">
              <a:solidFill>
                <a:srgbClr val="FB8DEB"/>
              </a:solidFill>
            </a:endParaRPr>
          </a:p>
          <a:p>
            <a:pPr marL="228600" lvl="0" indent="-228600">
              <a:lnSpc>
                <a:spcPct val="90000"/>
              </a:lnSpc>
              <a:spcBef>
                <a:spcPts val="1000"/>
              </a:spcBef>
              <a:buFont typeface="Arial" panose="020B0604020202020204" pitchFamily="34" charset="0"/>
              <a:buChar char="•"/>
            </a:pPr>
            <a:r>
              <a:rPr lang="en-US" sz="2800" dirty="0">
                <a:solidFill>
                  <a:srgbClr val="FB8DEB"/>
                </a:solidFill>
              </a:rPr>
              <a:t>Procedure</a:t>
            </a:r>
            <a:r>
              <a:rPr lang="en-US" sz="2800" dirty="0" smtClean="0">
                <a:solidFill>
                  <a:srgbClr val="FB8DEB"/>
                </a:solidFill>
              </a:rPr>
              <a:t>: Measure and record the resistor using the DMM, as well as capacitors with an LCR Meter. After arranging the capacitor and resistor in series, as indicated by instructor, connect the circuit to the function generator</a:t>
            </a:r>
            <a:r>
              <a:rPr lang="en-US" sz="2800" dirty="0">
                <a:solidFill>
                  <a:srgbClr val="FB8DEB"/>
                </a:solidFill>
              </a:rPr>
              <a:t>. the Function Generator to the input at V1 and connect Channel 1 of the Oscilloscope to the input and Channel 2 to the output. </a:t>
            </a:r>
            <a:r>
              <a:rPr lang="en-US" sz="2800" dirty="0" smtClean="0">
                <a:solidFill>
                  <a:srgbClr val="FB8DEB"/>
                </a:solidFill>
              </a:rPr>
              <a:t>Adjust and measure the voltage using the Oscilloscope. </a:t>
            </a:r>
            <a:endParaRPr lang="en-US" dirty="0">
              <a:solidFill>
                <a:srgbClr val="FB8DEB"/>
              </a:solidFill>
            </a:endParaRPr>
          </a:p>
        </p:txBody>
      </p:sp>
    </p:spTree>
    <p:extLst>
      <p:ext uri="{BB962C8B-B14F-4D97-AF65-F5344CB8AC3E}">
        <p14:creationId xmlns:p14="http://schemas.microsoft.com/office/powerpoint/2010/main" val="3422282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Lab </a:t>
            </a:r>
            <a:r>
              <a:rPr lang="en-US" dirty="0" smtClean="0">
                <a:ln w="0"/>
                <a:solidFill>
                  <a:srgbClr val="CC66FF"/>
                </a:solidFill>
                <a:effectLst>
                  <a:reflection blurRad="6350" stA="53000" endA="300" endPos="35500" dir="5400000" sy="-90000" algn="bl" rotWithShape="0"/>
                </a:effectLst>
              </a:rPr>
              <a:t/>
            </a:r>
            <a:br>
              <a:rPr lang="en-US" dirty="0" smtClean="0">
                <a:ln w="0"/>
                <a:solidFill>
                  <a:srgbClr val="CC66FF"/>
                </a:solidFill>
                <a:effectLst>
                  <a:reflection blurRad="6350" stA="53000" endA="300" endPos="35500" dir="5400000" sy="-90000" algn="bl" rotWithShape="0"/>
                </a:effectLst>
              </a:rPr>
            </a:br>
            <a:r>
              <a:rPr lang="en-US" sz="2800" i="1" dirty="0">
                <a:solidFill>
                  <a:prstClr val="black"/>
                </a:solidFill>
              </a:rPr>
              <a:t>(Calculations)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66</a:t>
            </a:fld>
            <a:endParaRPr lang="en-US"/>
          </a:p>
        </p:txBody>
      </p:sp>
      <p:pic>
        <p:nvPicPr>
          <p:cNvPr id="5" name="Picture 4"/>
          <p:cNvPicPr>
            <a:picLocks noChangeAspect="1"/>
          </p:cNvPicPr>
          <p:nvPr/>
        </p:nvPicPr>
        <p:blipFill>
          <a:blip r:embed="rId2"/>
          <a:stretch>
            <a:fillRect/>
          </a:stretch>
        </p:blipFill>
        <p:spPr>
          <a:xfrm>
            <a:off x="1460988" y="1509279"/>
            <a:ext cx="9270023" cy="4847071"/>
          </a:xfrm>
          <a:prstGeom prst="rect">
            <a:avLst/>
          </a:prstGeom>
        </p:spPr>
      </p:pic>
    </p:spTree>
    <p:extLst>
      <p:ext uri="{BB962C8B-B14F-4D97-AF65-F5344CB8AC3E}">
        <p14:creationId xmlns:p14="http://schemas.microsoft.com/office/powerpoint/2010/main" val="47951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a:t>
            </a:r>
            <a:r>
              <a:rPr lang="en-US" dirty="0" smtClean="0">
                <a:ln w="0"/>
                <a:solidFill>
                  <a:srgbClr val="CC66FF"/>
                </a:solidFill>
                <a:effectLst>
                  <a:reflection blurRad="6350" stA="53000" endA="300" endPos="35500" dir="5400000" sy="-90000" algn="bl" rotWithShape="0"/>
                </a:effectLst>
              </a:rPr>
              <a:t>Lab</a:t>
            </a:r>
            <a:br>
              <a:rPr lang="en-US" dirty="0" smtClean="0">
                <a:ln w="0"/>
                <a:solidFill>
                  <a:srgbClr val="CC66FF"/>
                </a:solidFill>
                <a:effectLst>
                  <a:reflection blurRad="6350" stA="53000" endA="300" endPos="35500" dir="5400000" sy="-90000" algn="bl" rotWithShape="0"/>
                </a:effectLst>
              </a:rPr>
            </a:br>
            <a:r>
              <a:rPr lang="en-US" dirty="0" smtClean="0">
                <a:ln w="0"/>
                <a:solidFill>
                  <a:srgbClr val="CC66FF"/>
                </a:solidFill>
                <a:effectLst>
                  <a:reflection blurRad="6350" stA="53000" endA="300" endPos="35500" dir="5400000" sy="-90000" algn="bl" rotWithShape="0"/>
                </a:effectLst>
              </a:rPr>
              <a:t> </a:t>
            </a:r>
            <a:r>
              <a:rPr lang="en-US" sz="2800" i="1" dirty="0" smtClean="0">
                <a:solidFill>
                  <a:prstClr val="black"/>
                </a:solidFill>
              </a:rPr>
              <a:t>(Multisim)</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67</a:t>
            </a:fld>
            <a:endParaRPr lang="en-US"/>
          </a:p>
        </p:txBody>
      </p:sp>
      <p:pic>
        <p:nvPicPr>
          <p:cNvPr id="7" name="Picture 6"/>
          <p:cNvPicPr>
            <a:picLocks noChangeAspect="1"/>
          </p:cNvPicPr>
          <p:nvPr/>
        </p:nvPicPr>
        <p:blipFill>
          <a:blip r:embed="rId2"/>
          <a:stretch>
            <a:fillRect/>
          </a:stretch>
        </p:blipFill>
        <p:spPr>
          <a:xfrm>
            <a:off x="26342" y="427884"/>
            <a:ext cx="2248340" cy="2035547"/>
          </a:xfrm>
          <a:prstGeom prst="rect">
            <a:avLst/>
          </a:prstGeom>
        </p:spPr>
      </p:pic>
      <p:pic>
        <p:nvPicPr>
          <p:cNvPr id="8" name="Picture 7"/>
          <p:cNvPicPr>
            <a:picLocks noChangeAspect="1"/>
          </p:cNvPicPr>
          <p:nvPr/>
        </p:nvPicPr>
        <p:blipFill>
          <a:blip r:embed="rId3"/>
          <a:stretch>
            <a:fillRect/>
          </a:stretch>
        </p:blipFill>
        <p:spPr>
          <a:xfrm>
            <a:off x="26342" y="2463431"/>
            <a:ext cx="2248340" cy="1854609"/>
          </a:xfrm>
          <a:prstGeom prst="rect">
            <a:avLst/>
          </a:prstGeom>
        </p:spPr>
      </p:pic>
      <p:pic>
        <p:nvPicPr>
          <p:cNvPr id="9" name="Picture 8"/>
          <p:cNvPicPr>
            <a:picLocks noChangeAspect="1"/>
          </p:cNvPicPr>
          <p:nvPr/>
        </p:nvPicPr>
        <p:blipFill>
          <a:blip r:embed="rId4"/>
          <a:stretch>
            <a:fillRect/>
          </a:stretch>
        </p:blipFill>
        <p:spPr>
          <a:xfrm>
            <a:off x="26343" y="4318040"/>
            <a:ext cx="2248340" cy="1936031"/>
          </a:xfrm>
          <a:prstGeom prst="rect">
            <a:avLst/>
          </a:prstGeom>
        </p:spPr>
      </p:pic>
      <p:pic>
        <p:nvPicPr>
          <p:cNvPr id="10" name="Picture 9"/>
          <p:cNvPicPr>
            <a:picLocks noChangeAspect="1"/>
          </p:cNvPicPr>
          <p:nvPr/>
        </p:nvPicPr>
        <p:blipFill>
          <a:blip r:embed="rId5"/>
          <a:stretch>
            <a:fillRect/>
          </a:stretch>
        </p:blipFill>
        <p:spPr>
          <a:xfrm>
            <a:off x="2338054" y="1584130"/>
            <a:ext cx="9827604" cy="4669941"/>
          </a:xfrm>
          <a:prstGeom prst="rect">
            <a:avLst/>
          </a:prstGeom>
        </p:spPr>
      </p:pic>
    </p:spTree>
    <p:extLst>
      <p:ext uri="{BB962C8B-B14F-4D97-AF65-F5344CB8AC3E}">
        <p14:creationId xmlns:p14="http://schemas.microsoft.com/office/powerpoint/2010/main" val="89412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4361437" cy="2807608"/>
          </a:xfrm>
          <a:prstGeom prst="rect">
            <a:avLst/>
          </a:prstGeom>
        </p:spPr>
      </p:pic>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a:t>
            </a:r>
            <a:r>
              <a:rPr lang="en-US" dirty="0" smtClean="0">
                <a:ln w="0"/>
                <a:solidFill>
                  <a:srgbClr val="CC66FF"/>
                </a:solidFill>
                <a:effectLst>
                  <a:reflection blurRad="6350" stA="53000" endA="300" endPos="35500" dir="5400000" sy="-90000" algn="bl" rotWithShape="0"/>
                </a:effectLst>
              </a:rPr>
              <a:t>Lab</a:t>
            </a:r>
            <a:br>
              <a:rPr lang="en-US" dirty="0" smtClean="0">
                <a:ln w="0"/>
                <a:solidFill>
                  <a:srgbClr val="CC66FF"/>
                </a:solidFill>
                <a:effectLst>
                  <a:reflection blurRad="6350" stA="53000" endA="300" endPos="35500" dir="5400000" sy="-90000" algn="bl" rotWithShape="0"/>
                </a:effectLst>
              </a:rPr>
            </a:br>
            <a:r>
              <a:rPr lang="en-US" sz="2800" i="1" dirty="0" smtClean="0">
                <a:solidFill>
                  <a:prstClr val="black"/>
                </a:solidFill>
              </a:rPr>
              <a:t>(Measurements)</a:t>
            </a:r>
            <a:r>
              <a:rPr lang="en-US" dirty="0" smtClean="0">
                <a:ln w="0"/>
                <a:solidFill>
                  <a:srgbClr val="CC66FF"/>
                </a:solidFill>
                <a:effectLst>
                  <a:reflection blurRad="6350" stA="53000" endA="300" endPos="35500" dir="5400000" sy="-90000" algn="bl" rotWithShape="0"/>
                </a:effectLst>
              </a:rPr>
              <a:t> </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68</a:t>
            </a:fld>
            <a:endParaRPr lang="en-US"/>
          </a:p>
        </p:txBody>
      </p:sp>
      <p:pic>
        <p:nvPicPr>
          <p:cNvPr id="7" name="Picture 6"/>
          <p:cNvPicPr>
            <a:picLocks noChangeAspect="1"/>
          </p:cNvPicPr>
          <p:nvPr/>
        </p:nvPicPr>
        <p:blipFill>
          <a:blip r:embed="rId3"/>
          <a:stretch>
            <a:fillRect/>
          </a:stretch>
        </p:blipFill>
        <p:spPr>
          <a:xfrm>
            <a:off x="3970506" y="1982134"/>
            <a:ext cx="4959485" cy="4203331"/>
          </a:xfrm>
          <a:prstGeom prst="rect">
            <a:avLst/>
          </a:prstGeom>
        </p:spPr>
      </p:pic>
    </p:spTree>
    <p:extLst>
      <p:ext uri="{BB962C8B-B14F-4D97-AF65-F5344CB8AC3E}">
        <p14:creationId xmlns:p14="http://schemas.microsoft.com/office/powerpoint/2010/main" val="3236585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Lab</a:t>
            </a:r>
            <a:br>
              <a:rPr lang="en-US" dirty="0">
                <a:ln w="0"/>
                <a:solidFill>
                  <a:srgbClr val="CC66FF"/>
                </a:solidFill>
                <a:effectLst>
                  <a:reflection blurRad="6350" stA="53000" endA="300" endPos="35500" dir="5400000" sy="-90000" algn="bl" rotWithShape="0"/>
                </a:effectLst>
              </a:rPr>
            </a:br>
            <a:r>
              <a:rPr lang="en-US" sz="2800" i="1" dirty="0" smtClean="0">
                <a:solidFill>
                  <a:prstClr val="black"/>
                </a:solidFill>
              </a:rPr>
              <a:t>(Pictures</a:t>
            </a:r>
            <a:r>
              <a:rPr lang="en-US" sz="2800" i="1" dirty="0">
                <a:solidFill>
                  <a:prstClr val="black"/>
                </a:solidFill>
              </a:rPr>
              <a:t>)</a:t>
            </a:r>
            <a:r>
              <a:rPr lang="en-US" dirty="0">
                <a:ln w="0"/>
                <a:solidFill>
                  <a:srgbClr val="CC66FF"/>
                </a:solidFill>
                <a:effectLst>
                  <a:reflection blurRad="6350" stA="53000" endA="300" endPos="35500" dir="5400000" sy="-90000" algn="bl" rotWithShape="0"/>
                </a:effectLst>
              </a:rPr>
              <a:t> </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69</a:t>
            </a:fld>
            <a:endParaRPr lang="en-US"/>
          </a:p>
        </p:txBody>
      </p:sp>
      <p:pic>
        <p:nvPicPr>
          <p:cNvPr id="5" name="Picture 4"/>
          <p:cNvPicPr>
            <a:picLocks noChangeAspect="1"/>
          </p:cNvPicPr>
          <p:nvPr/>
        </p:nvPicPr>
        <p:blipFill>
          <a:blip r:embed="rId2"/>
          <a:stretch>
            <a:fillRect/>
          </a:stretch>
        </p:blipFill>
        <p:spPr>
          <a:xfrm>
            <a:off x="1556511" y="2347345"/>
            <a:ext cx="2265932" cy="1699449"/>
          </a:xfrm>
          <a:prstGeom prst="rect">
            <a:avLst/>
          </a:prstGeom>
        </p:spPr>
      </p:pic>
      <p:pic>
        <p:nvPicPr>
          <p:cNvPr id="6" name="Picture 5"/>
          <p:cNvPicPr>
            <a:picLocks noChangeAspect="1"/>
          </p:cNvPicPr>
          <p:nvPr/>
        </p:nvPicPr>
        <p:blipFill>
          <a:blip r:embed="rId3"/>
          <a:stretch>
            <a:fillRect/>
          </a:stretch>
        </p:blipFill>
        <p:spPr>
          <a:xfrm>
            <a:off x="312575" y="4830946"/>
            <a:ext cx="2415501" cy="1811626"/>
          </a:xfrm>
          <a:prstGeom prst="rect">
            <a:avLst/>
          </a:prstGeom>
        </p:spPr>
      </p:pic>
      <p:pic>
        <p:nvPicPr>
          <p:cNvPr id="7" name="Picture 6"/>
          <p:cNvPicPr>
            <a:picLocks noChangeAspect="1"/>
          </p:cNvPicPr>
          <p:nvPr/>
        </p:nvPicPr>
        <p:blipFill>
          <a:blip r:embed="rId4"/>
          <a:stretch>
            <a:fillRect/>
          </a:stretch>
        </p:blipFill>
        <p:spPr>
          <a:xfrm>
            <a:off x="4315317" y="4132735"/>
            <a:ext cx="2476500" cy="1857375"/>
          </a:xfrm>
          <a:prstGeom prst="rect">
            <a:avLst/>
          </a:prstGeom>
        </p:spPr>
      </p:pic>
      <p:sp>
        <p:nvSpPr>
          <p:cNvPr id="8" name="TextBox 7"/>
          <p:cNvSpPr txBox="1"/>
          <p:nvPr/>
        </p:nvSpPr>
        <p:spPr>
          <a:xfrm>
            <a:off x="5100215" y="3609515"/>
            <a:ext cx="995785" cy="523220"/>
          </a:xfrm>
          <a:prstGeom prst="rect">
            <a:avLst/>
          </a:prstGeom>
          <a:noFill/>
        </p:spPr>
        <p:txBody>
          <a:bodyPr wrap="none" rtlCol="0">
            <a:spAutoFit/>
          </a:bodyPr>
          <a:lstStyle/>
          <a:p>
            <a:r>
              <a:rPr lang="en-US" sz="2800" dirty="0" smtClean="0"/>
              <a:t>2.2uF</a:t>
            </a:r>
            <a:endParaRPr lang="en-US" sz="2800" dirty="0"/>
          </a:p>
        </p:txBody>
      </p:sp>
      <p:sp>
        <p:nvSpPr>
          <p:cNvPr id="10" name="Rectangle 9"/>
          <p:cNvSpPr/>
          <p:nvPr/>
        </p:nvSpPr>
        <p:spPr>
          <a:xfrm>
            <a:off x="1195675" y="4307726"/>
            <a:ext cx="721672" cy="523220"/>
          </a:xfrm>
          <a:prstGeom prst="rect">
            <a:avLst/>
          </a:prstGeom>
        </p:spPr>
        <p:txBody>
          <a:bodyPr wrap="none">
            <a:spAutoFit/>
          </a:bodyPr>
          <a:lstStyle/>
          <a:p>
            <a:r>
              <a:rPr lang="en-US" sz="2800" dirty="0"/>
              <a:t>1uF</a:t>
            </a:r>
          </a:p>
        </p:txBody>
      </p:sp>
      <p:sp>
        <p:nvSpPr>
          <p:cNvPr id="11" name="Rectangle 10"/>
          <p:cNvSpPr/>
          <p:nvPr/>
        </p:nvSpPr>
        <p:spPr>
          <a:xfrm>
            <a:off x="2151069" y="1814704"/>
            <a:ext cx="1178528" cy="523220"/>
          </a:xfrm>
          <a:prstGeom prst="rect">
            <a:avLst/>
          </a:prstGeom>
        </p:spPr>
        <p:txBody>
          <a:bodyPr wrap="none">
            <a:spAutoFit/>
          </a:bodyPr>
          <a:lstStyle/>
          <a:p>
            <a:r>
              <a:rPr lang="en-US" sz="2800" dirty="0"/>
              <a:t>0.47uF</a:t>
            </a:r>
            <a:endParaRPr lang="en-US" dirty="0"/>
          </a:p>
        </p:txBody>
      </p:sp>
      <p:pic>
        <p:nvPicPr>
          <p:cNvPr id="9" name="Picture 8"/>
          <p:cNvPicPr>
            <a:picLocks noChangeAspect="1"/>
          </p:cNvPicPr>
          <p:nvPr/>
        </p:nvPicPr>
        <p:blipFill>
          <a:blip r:embed="rId5"/>
          <a:stretch>
            <a:fillRect/>
          </a:stretch>
        </p:blipFill>
        <p:spPr>
          <a:xfrm>
            <a:off x="7794899" y="1081725"/>
            <a:ext cx="3906810" cy="5211150"/>
          </a:xfrm>
          <a:prstGeom prst="rect">
            <a:avLst/>
          </a:prstGeom>
        </p:spPr>
      </p:pic>
    </p:spTree>
    <p:extLst>
      <p:ext uri="{BB962C8B-B14F-4D97-AF65-F5344CB8AC3E}">
        <p14:creationId xmlns:p14="http://schemas.microsoft.com/office/powerpoint/2010/main" val="93335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b="1" dirty="0">
                <a:ln w="22225">
                  <a:solidFill>
                    <a:srgbClr val="ED7D31"/>
                  </a:solidFill>
                  <a:prstDash val="solid"/>
                </a:ln>
                <a:solidFill>
                  <a:srgbClr val="ED7D31">
                    <a:lumMod val="40000"/>
                    <a:lumOff val="60000"/>
                  </a:srgbClr>
                </a:solidFill>
              </a:rPr>
              <a:t>Lab 1 – Resistor Variability</a:t>
            </a:r>
            <a:r>
              <a:rPr lang="en-US" dirty="0" smtClean="0"/>
              <a:t/>
            </a:r>
            <a:br>
              <a:rPr lang="en-US" dirty="0" smtClean="0"/>
            </a:br>
            <a:r>
              <a:rPr lang="en-US" sz="2800" i="1" dirty="0" smtClean="0"/>
              <a:t>(Conclusion)</a:t>
            </a:r>
            <a:endParaRPr lang="en-US" sz="2800" i="1" dirty="0"/>
          </a:p>
        </p:txBody>
      </p:sp>
      <p:sp>
        <p:nvSpPr>
          <p:cNvPr id="4" name="Slide Number Placeholder 3"/>
          <p:cNvSpPr>
            <a:spLocks noGrp="1"/>
          </p:cNvSpPr>
          <p:nvPr>
            <p:ph type="sldNum" sz="quarter" idx="12"/>
          </p:nvPr>
        </p:nvSpPr>
        <p:spPr/>
        <p:txBody>
          <a:bodyPr/>
          <a:lstStyle/>
          <a:p>
            <a:fld id="{17D2F358-A03B-4556-BE8A-784855E4A912}" type="slidenum">
              <a:rPr lang="en-US" smtClean="0"/>
              <a:t>7</a:t>
            </a:fld>
            <a:endParaRPr lang="en-US"/>
          </a:p>
        </p:txBody>
      </p:sp>
      <p:sp>
        <p:nvSpPr>
          <p:cNvPr id="5" name="Rectangle 4"/>
          <p:cNvSpPr/>
          <p:nvPr/>
        </p:nvSpPr>
        <p:spPr>
          <a:xfrm>
            <a:off x="647700" y="1807527"/>
            <a:ext cx="8134350" cy="2831544"/>
          </a:xfrm>
          <a:prstGeom prst="rect">
            <a:avLst/>
          </a:prstGeom>
        </p:spPr>
        <p:txBody>
          <a:bodyPr wrap="square">
            <a:spAutoFit/>
          </a:bodyPr>
          <a:lstStyle/>
          <a:p>
            <a:pPr lvl="1"/>
            <a:r>
              <a:rPr lang="en-US" sz="3200" dirty="0" smtClean="0">
                <a:solidFill>
                  <a:schemeClr val="accent2">
                    <a:lumMod val="75000"/>
                  </a:schemeClr>
                </a:solidFill>
              </a:rPr>
              <a:t>Both calculations and measurements agreed with one another. All resistors measured close to their nominal value. Every resistor's value recorded was below the nominal, but above the low tolerance range.</a:t>
            </a:r>
          </a:p>
          <a:p>
            <a:pPr lvl="1"/>
            <a:endParaRPr lang="en-US" dirty="0" smtClean="0">
              <a:solidFill>
                <a:schemeClr val="accent4">
                  <a:lumMod val="60000"/>
                  <a:lumOff val="40000"/>
                </a:schemeClr>
              </a:solidFill>
            </a:endParaRPr>
          </a:p>
        </p:txBody>
      </p:sp>
      <p:pic>
        <p:nvPicPr>
          <p:cNvPr id="1026" name="Picture 2" descr="http://www.webweaver.nu/clipart/img/nature/planets/shooting-st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711" y="2826329"/>
            <a:ext cx="5195023" cy="385916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169635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n w="0"/>
                <a:solidFill>
                  <a:srgbClr val="CC66FF"/>
                </a:solidFill>
                <a:effectLst>
                  <a:reflection blurRad="6350" stA="53000" endA="300" endPos="35500" dir="5400000" sy="-90000" algn="bl" rotWithShape="0"/>
                </a:effectLst>
              </a:rPr>
              <a:t>Lab 11 – RC Lab</a:t>
            </a:r>
            <a:br>
              <a:rPr lang="en-US" dirty="0">
                <a:ln w="0"/>
                <a:solidFill>
                  <a:srgbClr val="CC66FF"/>
                </a:solidFill>
                <a:effectLst>
                  <a:reflection blurRad="6350" stA="53000" endA="300" endPos="35500" dir="5400000" sy="-90000" algn="bl" rotWithShape="0"/>
                </a:effectLst>
              </a:rPr>
            </a:br>
            <a:r>
              <a:rPr lang="en-US" sz="2800" i="1" dirty="0" smtClean="0">
                <a:solidFill>
                  <a:prstClr val="black"/>
                </a:solidFill>
              </a:rPr>
              <a:t>(Conclusion)</a:t>
            </a:r>
            <a:r>
              <a:rPr lang="en-US" dirty="0" smtClean="0">
                <a:ln w="0"/>
                <a:solidFill>
                  <a:srgbClr val="CC66FF"/>
                </a:solidFill>
                <a:effectLst>
                  <a:reflection blurRad="6350" stA="53000" endA="300" endPos="35500" dir="5400000" sy="-90000" algn="bl" rotWithShape="0"/>
                </a:effectLst>
              </a:rPr>
              <a:t> </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70</a:t>
            </a:fld>
            <a:endParaRPr lang="en-US"/>
          </a:p>
        </p:txBody>
      </p:sp>
      <p:sp>
        <p:nvSpPr>
          <p:cNvPr id="5" name="Rectangle 4"/>
          <p:cNvSpPr/>
          <p:nvPr/>
        </p:nvSpPr>
        <p:spPr>
          <a:xfrm>
            <a:off x="1365504" y="1690688"/>
            <a:ext cx="6096000" cy="3108543"/>
          </a:xfrm>
          <a:prstGeom prst="rect">
            <a:avLst/>
          </a:prstGeom>
        </p:spPr>
        <p:txBody>
          <a:bodyPr>
            <a:spAutoFit/>
          </a:bodyPr>
          <a:lstStyle/>
          <a:p>
            <a:r>
              <a:rPr lang="en-US" sz="2800" dirty="0" smtClean="0">
                <a:solidFill>
                  <a:srgbClr val="FB8DEB"/>
                </a:solidFill>
              </a:rPr>
              <a:t>All calculations, simulations and measurements coincided. I learned about how frequencies affect a capacitor. This lab in particular took the longest, but because it was so involved I learned a lot about how the Oscilloscope works.</a:t>
            </a:r>
          </a:p>
        </p:txBody>
      </p:sp>
      <p:pic>
        <p:nvPicPr>
          <p:cNvPr id="2050" name="Picture 2" descr="http://i158.photobucket.com/albums/t91/wraith1702/Romulan_Star_Empire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502" y="1339959"/>
            <a:ext cx="56959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6886575" cy="2912038"/>
          </a:xfrm>
          <a:prstGeom prst="rect">
            <a:avLst/>
          </a:prstGeom>
        </p:spPr>
      </p:pic>
      <p:sp>
        <p:nvSpPr>
          <p:cNvPr id="2" name="Title 1"/>
          <p:cNvSpPr>
            <a:spLocks noGrp="1"/>
          </p:cNvSpPr>
          <p:nvPr>
            <p:ph type="ctrTitle"/>
          </p:nvPr>
        </p:nvSpPr>
        <p:spPr/>
        <p:txBody>
          <a:bodyPr/>
          <a:lstStyle/>
          <a:p>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Lab 12 – Series &amp; Parallel </a:t>
            </a: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Inductors</a:t>
            </a:r>
          </a:p>
        </p:txBody>
      </p:sp>
      <p:sp>
        <p:nvSpPr>
          <p:cNvPr id="3" name="Subtitle 2"/>
          <p:cNvSpPr>
            <a:spLocks noGrp="1"/>
          </p:cNvSpPr>
          <p:nvPr>
            <p:ph type="subTitle" idx="1"/>
          </p:nvPr>
        </p:nvSpPr>
        <p:spPr/>
        <p:txBody>
          <a:bodyPr/>
          <a:lstStyle/>
          <a:p>
            <a:r>
              <a:rPr lang="en-US" dirty="0" smtClean="0"/>
              <a:t>Star Date: 4/23/15</a:t>
            </a:r>
            <a:endParaRPr lang="en-US" dirty="0"/>
          </a:p>
        </p:txBody>
      </p:sp>
      <p:sp>
        <p:nvSpPr>
          <p:cNvPr id="4" name="Footer Placeholder 3"/>
          <p:cNvSpPr>
            <a:spLocks noGrp="1"/>
          </p:cNvSpPr>
          <p:nvPr>
            <p:ph type="ftr" sz="quarter" idx="11"/>
          </p:nvPr>
        </p:nvSpPr>
        <p:spPr/>
        <p:txBody>
          <a:bodyPr/>
          <a:lstStyle/>
          <a:p>
            <a:r>
              <a:rPr lang="en-US" smtClean="0"/>
              <a:t>EECT111-50C</a:t>
            </a:r>
            <a:endParaRPr lang="en-US"/>
          </a:p>
        </p:txBody>
      </p:sp>
      <p:sp>
        <p:nvSpPr>
          <p:cNvPr id="5" name="Slide Number Placeholder 4"/>
          <p:cNvSpPr>
            <a:spLocks noGrp="1"/>
          </p:cNvSpPr>
          <p:nvPr>
            <p:ph type="sldNum" sz="quarter" idx="12"/>
          </p:nvPr>
        </p:nvSpPr>
        <p:spPr/>
        <p:txBody>
          <a:bodyPr/>
          <a:lstStyle/>
          <a:p>
            <a:fld id="{17D2F358-A03B-4556-BE8A-784855E4A912}" type="slidenum">
              <a:rPr lang="en-US" smtClean="0"/>
              <a:t>71</a:t>
            </a:fld>
            <a:endParaRPr lang="en-US"/>
          </a:p>
        </p:txBody>
      </p:sp>
    </p:spTree>
    <p:extLst>
      <p:ext uri="{BB962C8B-B14F-4D97-AF65-F5344CB8AC3E}">
        <p14:creationId xmlns:p14="http://schemas.microsoft.com/office/powerpoint/2010/main" val="415050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Lab 12 - Series </a:t>
            </a:r>
            <a: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&amp; Parallel Inductors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72</a:t>
            </a:fld>
            <a:endParaRPr lang="en-US"/>
          </a:p>
        </p:txBody>
      </p:sp>
      <p:sp>
        <p:nvSpPr>
          <p:cNvPr id="6" name="Rectangle 5"/>
          <p:cNvSpPr/>
          <p:nvPr/>
        </p:nvSpPr>
        <p:spPr>
          <a:xfrm>
            <a:off x="762000" y="1417514"/>
            <a:ext cx="7848600" cy="4483279"/>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chemeClr val="accent2"/>
                </a:solidFill>
              </a:rPr>
              <a:t>Purpose: </a:t>
            </a:r>
            <a:r>
              <a:rPr lang="en-US" sz="2800" dirty="0" smtClean="0">
                <a:solidFill>
                  <a:schemeClr val="accent2"/>
                </a:solidFill>
              </a:rPr>
              <a:t>To experiment </a:t>
            </a:r>
            <a:r>
              <a:rPr lang="en-US" sz="2800" dirty="0">
                <a:solidFill>
                  <a:schemeClr val="accent2"/>
                </a:solidFill>
              </a:rPr>
              <a:t>with series </a:t>
            </a:r>
            <a:r>
              <a:rPr lang="en-US" sz="2800" dirty="0" smtClean="0">
                <a:solidFill>
                  <a:schemeClr val="accent2"/>
                </a:solidFill>
              </a:rPr>
              <a:t>and </a:t>
            </a:r>
            <a:r>
              <a:rPr lang="en-US" sz="2800" dirty="0">
                <a:solidFill>
                  <a:schemeClr val="accent2"/>
                </a:solidFill>
              </a:rPr>
              <a:t>parallel combinations of inductors</a:t>
            </a:r>
            <a:r>
              <a:rPr lang="en-US" sz="2800" dirty="0" smtClean="0">
                <a:solidFill>
                  <a:schemeClr val="accent2"/>
                </a:solidFill>
              </a:rPr>
              <a:t>.</a:t>
            </a:r>
          </a:p>
          <a:p>
            <a:pPr marL="228600" lvl="0" indent="-228600">
              <a:lnSpc>
                <a:spcPct val="90000"/>
              </a:lnSpc>
              <a:spcBef>
                <a:spcPts val="1000"/>
              </a:spcBef>
              <a:buFont typeface="Arial" panose="020B0604020202020204" pitchFamily="34" charset="0"/>
              <a:buChar char="•"/>
            </a:pPr>
            <a:endParaRPr lang="en-US" sz="2800" dirty="0">
              <a:solidFill>
                <a:schemeClr val="accent2"/>
              </a:solidFill>
            </a:endParaRPr>
          </a:p>
          <a:p>
            <a:pPr marL="228600" lvl="0" indent="-228600">
              <a:lnSpc>
                <a:spcPct val="90000"/>
              </a:lnSpc>
              <a:spcBef>
                <a:spcPts val="1000"/>
              </a:spcBef>
              <a:buFont typeface="Arial" panose="020B0604020202020204" pitchFamily="34" charset="0"/>
              <a:buChar char="•"/>
            </a:pPr>
            <a:r>
              <a:rPr lang="en-US" sz="2800" dirty="0">
                <a:solidFill>
                  <a:schemeClr val="accent2"/>
                </a:solidFill>
              </a:rPr>
              <a:t>Equipment/Material: Inductors (1mH, 2.2mH and </a:t>
            </a:r>
            <a:r>
              <a:rPr lang="en-US" sz="2800" dirty="0" smtClean="0">
                <a:solidFill>
                  <a:schemeClr val="accent2"/>
                </a:solidFill>
              </a:rPr>
              <a:t>4.7mH), </a:t>
            </a:r>
            <a:r>
              <a:rPr lang="en-US" sz="2800" dirty="0">
                <a:solidFill>
                  <a:schemeClr val="accent2"/>
                </a:solidFill>
              </a:rPr>
              <a:t>LCR Meter and breadboard. </a:t>
            </a:r>
          </a:p>
          <a:p>
            <a:pPr marL="228600" lvl="0" indent="-228600">
              <a:lnSpc>
                <a:spcPct val="90000"/>
              </a:lnSpc>
              <a:spcBef>
                <a:spcPts val="1000"/>
              </a:spcBef>
              <a:buFont typeface="Arial" panose="020B0604020202020204" pitchFamily="34" charset="0"/>
              <a:buChar char="•"/>
            </a:pPr>
            <a:endParaRPr lang="en-US" sz="2800" dirty="0">
              <a:solidFill>
                <a:schemeClr val="accent2"/>
              </a:solidFill>
            </a:endParaRPr>
          </a:p>
          <a:p>
            <a:pPr marL="228600" lvl="0" indent="-228600">
              <a:lnSpc>
                <a:spcPct val="90000"/>
              </a:lnSpc>
              <a:spcBef>
                <a:spcPts val="1000"/>
              </a:spcBef>
              <a:buFont typeface="Arial" panose="020B0604020202020204" pitchFamily="34" charset="0"/>
              <a:buChar char="•"/>
            </a:pPr>
            <a:r>
              <a:rPr lang="en-US" sz="2800" dirty="0">
                <a:solidFill>
                  <a:schemeClr val="accent2"/>
                </a:solidFill>
              </a:rPr>
              <a:t>Procedure: Measure and record the </a:t>
            </a:r>
            <a:r>
              <a:rPr lang="en-US" sz="2800" dirty="0" smtClean="0">
                <a:solidFill>
                  <a:schemeClr val="accent2"/>
                </a:solidFill>
              </a:rPr>
              <a:t>inductance of </a:t>
            </a:r>
            <a:r>
              <a:rPr lang="en-US" sz="2800" dirty="0">
                <a:solidFill>
                  <a:schemeClr val="accent2"/>
                </a:solidFill>
              </a:rPr>
              <a:t>each </a:t>
            </a:r>
            <a:r>
              <a:rPr lang="en-US" sz="2800" dirty="0" smtClean="0">
                <a:solidFill>
                  <a:schemeClr val="accent2"/>
                </a:solidFill>
              </a:rPr>
              <a:t>inductor, using </a:t>
            </a:r>
            <a:r>
              <a:rPr lang="en-US" sz="2800" dirty="0">
                <a:solidFill>
                  <a:schemeClr val="accent2"/>
                </a:solidFill>
              </a:rPr>
              <a:t>an LCR Meter. Then arrange the </a:t>
            </a:r>
            <a:r>
              <a:rPr lang="en-US" sz="2800" dirty="0" smtClean="0">
                <a:solidFill>
                  <a:schemeClr val="accent2"/>
                </a:solidFill>
              </a:rPr>
              <a:t>inductors in </a:t>
            </a:r>
            <a:r>
              <a:rPr lang="en-US" sz="2800" dirty="0">
                <a:solidFill>
                  <a:schemeClr val="accent2"/>
                </a:solidFill>
              </a:rPr>
              <a:t>series, then in parallel, and record the total </a:t>
            </a:r>
            <a:r>
              <a:rPr lang="en-US" sz="2800" dirty="0" smtClean="0">
                <a:solidFill>
                  <a:schemeClr val="accent2"/>
                </a:solidFill>
              </a:rPr>
              <a:t>inductance. </a:t>
            </a:r>
            <a:endParaRPr lang="en-US" dirty="0">
              <a:solidFill>
                <a:schemeClr val="accent2"/>
              </a:solidFill>
            </a:endParaRPr>
          </a:p>
        </p:txBody>
      </p:sp>
      <p:pic>
        <p:nvPicPr>
          <p:cNvPr id="5" name="Picture 4"/>
          <p:cNvPicPr>
            <a:picLocks noChangeAspect="1"/>
          </p:cNvPicPr>
          <p:nvPr/>
        </p:nvPicPr>
        <p:blipFill>
          <a:blip r:embed="rId2"/>
          <a:stretch>
            <a:fillRect/>
          </a:stretch>
        </p:blipFill>
        <p:spPr>
          <a:xfrm>
            <a:off x="9001125" y="1315001"/>
            <a:ext cx="2567177" cy="4961479"/>
          </a:xfrm>
          <a:prstGeom prst="rect">
            <a:avLst/>
          </a:prstGeom>
        </p:spPr>
      </p:pic>
    </p:spTree>
    <p:extLst>
      <p:ext uri="{BB962C8B-B14F-4D97-AF65-F5344CB8AC3E}">
        <p14:creationId xmlns:p14="http://schemas.microsoft.com/office/powerpoint/2010/main" val="318208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Lab 12 </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Series &amp; Parallel Inductors</a:t>
            </a:r>
            <a:b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2800" i="1" dirty="0" smtClean="0">
                <a:solidFill>
                  <a:prstClr val="black"/>
                </a:solidFill>
              </a:rPr>
              <a:t>(Calculations)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73</a:t>
            </a:fld>
            <a:endParaRPr lang="en-US"/>
          </a:p>
        </p:txBody>
      </p:sp>
      <p:pic>
        <p:nvPicPr>
          <p:cNvPr id="6" name="Picture 5"/>
          <p:cNvPicPr>
            <a:picLocks noChangeAspect="1"/>
          </p:cNvPicPr>
          <p:nvPr/>
        </p:nvPicPr>
        <p:blipFill>
          <a:blip r:embed="rId2"/>
          <a:stretch>
            <a:fillRect/>
          </a:stretch>
        </p:blipFill>
        <p:spPr>
          <a:xfrm>
            <a:off x="3319362" y="1531099"/>
            <a:ext cx="5826104" cy="4825251"/>
          </a:xfrm>
          <a:prstGeom prst="rect">
            <a:avLst/>
          </a:prstGeom>
        </p:spPr>
      </p:pic>
      <p:pic>
        <p:nvPicPr>
          <p:cNvPr id="3074" name="Picture 2" descr="http://upload.wikimedia.org/wikipedia/commons/thumb/2/28/Klingon_High_Council_Emblem.svg/2000px-Klingon_High_Council_Emblem.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06" y="1531099"/>
            <a:ext cx="3427768" cy="379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202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128349"/>
            <a:ext cx="2460428" cy="4602530"/>
          </a:xfrm>
          <a:prstGeom prst="rect">
            <a:avLst/>
          </a:prstGeom>
        </p:spPr>
      </p:pic>
      <p:sp>
        <p:nvSpPr>
          <p:cNvPr id="2" name="Title 1"/>
          <p:cNvSpPr>
            <a:spLocks noGrp="1"/>
          </p:cNvSpPr>
          <p:nvPr>
            <p:ph type="title"/>
          </p:nvPr>
        </p:nvSpPr>
        <p:spPr/>
        <p:txBody>
          <a:bodyPr/>
          <a:lstStyle/>
          <a:p>
            <a:pPr algn="ctr"/>
            <a: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Lab 12 - Series &amp; Parallel Inductors</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2800" i="1" dirty="0" smtClean="0">
                <a:solidFill>
                  <a:prstClr val="black"/>
                </a:solidFill>
              </a:rPr>
              <a:t>(Multisim)</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74</a:t>
            </a:fld>
            <a:endParaRPr lang="en-US"/>
          </a:p>
        </p:txBody>
      </p:sp>
      <p:pic>
        <p:nvPicPr>
          <p:cNvPr id="6" name="Picture 5"/>
          <p:cNvPicPr>
            <a:picLocks noChangeAspect="1"/>
          </p:cNvPicPr>
          <p:nvPr/>
        </p:nvPicPr>
        <p:blipFill>
          <a:blip r:embed="rId3"/>
          <a:stretch>
            <a:fillRect/>
          </a:stretch>
        </p:blipFill>
        <p:spPr>
          <a:xfrm>
            <a:off x="4734059" y="1458949"/>
            <a:ext cx="7457941" cy="2301622"/>
          </a:xfrm>
          <a:prstGeom prst="rect">
            <a:avLst/>
          </a:prstGeom>
        </p:spPr>
      </p:pic>
      <p:pic>
        <p:nvPicPr>
          <p:cNvPr id="7" name="Picture 6"/>
          <p:cNvPicPr>
            <a:picLocks noChangeAspect="1"/>
          </p:cNvPicPr>
          <p:nvPr/>
        </p:nvPicPr>
        <p:blipFill>
          <a:blip r:embed="rId4"/>
          <a:stretch>
            <a:fillRect/>
          </a:stretch>
        </p:blipFill>
        <p:spPr>
          <a:xfrm>
            <a:off x="2460428" y="3752708"/>
            <a:ext cx="3981627" cy="3105292"/>
          </a:xfrm>
          <a:prstGeom prst="rect">
            <a:avLst/>
          </a:prstGeom>
        </p:spPr>
      </p:pic>
    </p:spTree>
    <p:extLst>
      <p:ext uri="{BB962C8B-B14F-4D97-AF65-F5344CB8AC3E}">
        <p14:creationId xmlns:p14="http://schemas.microsoft.com/office/powerpoint/2010/main" val="8629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4732" y="3447456"/>
            <a:ext cx="3677668" cy="3040232"/>
          </a:xfrm>
          <a:prstGeom prst="rect">
            <a:avLst/>
          </a:prstGeom>
        </p:spPr>
      </p:pic>
      <p:sp>
        <p:nvSpPr>
          <p:cNvPr id="2" name="Title 1"/>
          <p:cNvSpPr>
            <a:spLocks noGrp="1"/>
          </p:cNvSpPr>
          <p:nvPr>
            <p:ph type="title"/>
          </p:nvPr>
        </p:nvSpPr>
        <p:spPr/>
        <p:txBody>
          <a:bodyPr/>
          <a:lstStyle/>
          <a:p>
            <a:pPr algn="ctr"/>
            <a: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Lab 12 - Series &amp; Parallel </a:t>
            </a:r>
            <a:r>
              <a:rPr lang="en-US"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Inductors</a:t>
            </a:r>
            <a:br>
              <a:rPr lang="en-US"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br>
            <a:r>
              <a:rPr lang="en-US" sz="2800" i="1" dirty="0" smtClean="0">
                <a:solidFill>
                  <a:prstClr val="black"/>
                </a:solidFill>
              </a:rPr>
              <a:t>(Measurements)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75</a:t>
            </a:fld>
            <a:endParaRPr lang="en-US"/>
          </a:p>
        </p:txBody>
      </p:sp>
      <p:pic>
        <p:nvPicPr>
          <p:cNvPr id="5" name="Picture 4"/>
          <p:cNvPicPr>
            <a:picLocks noChangeAspect="1"/>
          </p:cNvPicPr>
          <p:nvPr/>
        </p:nvPicPr>
        <p:blipFill>
          <a:blip r:embed="rId3"/>
          <a:stretch>
            <a:fillRect/>
          </a:stretch>
        </p:blipFill>
        <p:spPr>
          <a:xfrm>
            <a:off x="3336478" y="2125014"/>
            <a:ext cx="6063522" cy="1349795"/>
          </a:xfrm>
          <a:prstGeom prst="rect">
            <a:avLst/>
          </a:prstGeom>
        </p:spPr>
      </p:pic>
      <p:pic>
        <p:nvPicPr>
          <p:cNvPr id="8" name="Picture 7"/>
          <p:cNvPicPr>
            <a:picLocks noChangeAspect="1"/>
          </p:cNvPicPr>
          <p:nvPr/>
        </p:nvPicPr>
        <p:blipFill>
          <a:blip r:embed="rId4"/>
          <a:stretch>
            <a:fillRect/>
          </a:stretch>
        </p:blipFill>
        <p:spPr>
          <a:xfrm>
            <a:off x="9400000" y="3418991"/>
            <a:ext cx="2045850" cy="2917715"/>
          </a:xfrm>
          <a:prstGeom prst="rect">
            <a:avLst/>
          </a:prstGeom>
        </p:spPr>
      </p:pic>
    </p:spTree>
    <p:extLst>
      <p:ext uri="{BB962C8B-B14F-4D97-AF65-F5344CB8AC3E}">
        <p14:creationId xmlns:p14="http://schemas.microsoft.com/office/powerpoint/2010/main" val="320158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Lab 12 - Series &amp; Parallel Inductors</a:t>
            </a:r>
            <a: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2800" i="1" dirty="0" smtClean="0">
                <a:solidFill>
                  <a:prstClr val="black"/>
                </a:solidFill>
              </a:rPr>
              <a:t>(Pictures)</a:t>
            </a:r>
            <a:endParaRPr lang="en-US" dirty="0"/>
          </a:p>
        </p:txBody>
      </p:sp>
      <p:sp>
        <p:nvSpPr>
          <p:cNvPr id="3" name="Footer Placeholder 2"/>
          <p:cNvSpPr>
            <a:spLocks noGrp="1"/>
          </p:cNvSpPr>
          <p:nvPr>
            <p:ph type="ftr" sz="quarter" idx="11"/>
          </p:nvPr>
        </p:nvSpPr>
        <p:spPr/>
        <p:txBody>
          <a:bodyPr/>
          <a:lstStyle/>
          <a:p>
            <a:r>
              <a:rPr lang="en-US" smtClean="0"/>
              <a:t>EECT111-50C</a:t>
            </a:r>
            <a:endParaRPr lang="en-US"/>
          </a:p>
        </p:txBody>
      </p:sp>
      <p:sp>
        <p:nvSpPr>
          <p:cNvPr id="4" name="Slide Number Placeholder 3"/>
          <p:cNvSpPr>
            <a:spLocks noGrp="1"/>
          </p:cNvSpPr>
          <p:nvPr>
            <p:ph type="sldNum" sz="quarter" idx="12"/>
          </p:nvPr>
        </p:nvSpPr>
        <p:spPr/>
        <p:txBody>
          <a:bodyPr/>
          <a:lstStyle/>
          <a:p>
            <a:fld id="{17D2F358-A03B-4556-BE8A-784855E4A912}" type="slidenum">
              <a:rPr lang="en-US" smtClean="0"/>
              <a:t>76</a:t>
            </a:fld>
            <a:endParaRPr lang="en-US"/>
          </a:p>
        </p:txBody>
      </p:sp>
      <p:pic>
        <p:nvPicPr>
          <p:cNvPr id="5" name="Picture 4"/>
          <p:cNvPicPr>
            <a:picLocks noChangeAspect="1"/>
          </p:cNvPicPr>
          <p:nvPr/>
        </p:nvPicPr>
        <p:blipFill>
          <a:blip r:embed="rId2"/>
          <a:stretch>
            <a:fillRect/>
          </a:stretch>
        </p:blipFill>
        <p:spPr>
          <a:xfrm>
            <a:off x="715444" y="1596980"/>
            <a:ext cx="5071701" cy="3506880"/>
          </a:xfrm>
          <a:prstGeom prst="rect">
            <a:avLst/>
          </a:prstGeom>
        </p:spPr>
      </p:pic>
      <p:pic>
        <p:nvPicPr>
          <p:cNvPr id="6" name="Picture 5"/>
          <p:cNvPicPr>
            <a:picLocks noChangeAspect="1"/>
          </p:cNvPicPr>
          <p:nvPr/>
        </p:nvPicPr>
        <p:blipFill>
          <a:blip r:embed="rId3"/>
          <a:stretch>
            <a:fillRect/>
          </a:stretch>
        </p:blipFill>
        <p:spPr>
          <a:xfrm>
            <a:off x="5787146" y="2408349"/>
            <a:ext cx="6071156" cy="3585454"/>
          </a:xfrm>
          <a:prstGeom prst="rect">
            <a:avLst/>
          </a:prstGeom>
        </p:spPr>
      </p:pic>
    </p:spTree>
    <p:extLst>
      <p:ext uri="{BB962C8B-B14F-4D97-AF65-F5344CB8AC3E}">
        <p14:creationId xmlns:p14="http://schemas.microsoft.com/office/powerpoint/2010/main" val="355739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025500" y="4048125"/>
            <a:ext cx="2109397" cy="2490787"/>
          </a:xfrm>
          <a:prstGeom prst="rect">
            <a:avLst/>
          </a:prstGeom>
        </p:spPr>
      </p:pic>
      <p:pic>
        <p:nvPicPr>
          <p:cNvPr id="5" name="Picture 4"/>
          <p:cNvPicPr>
            <a:picLocks noChangeAspect="1"/>
          </p:cNvPicPr>
          <p:nvPr/>
        </p:nvPicPr>
        <p:blipFill>
          <a:blip r:embed="rId3"/>
          <a:stretch>
            <a:fillRect/>
          </a:stretch>
        </p:blipFill>
        <p:spPr>
          <a:xfrm>
            <a:off x="7327082" y="3633883"/>
            <a:ext cx="2817043" cy="2905029"/>
          </a:xfrm>
          <a:prstGeom prst="rect">
            <a:avLst/>
          </a:prstGeom>
        </p:spPr>
      </p:pic>
      <p:sp>
        <p:nvSpPr>
          <p:cNvPr id="2" name="Title 1"/>
          <p:cNvSpPr>
            <a:spLocks noGrp="1"/>
          </p:cNvSpPr>
          <p:nvPr>
            <p:ph type="title"/>
          </p:nvPr>
        </p:nvSpPr>
        <p:spPr/>
        <p:txBody>
          <a:bodyPr/>
          <a:lstStyle/>
          <a:p>
            <a:pPr algn="ctr"/>
            <a: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t>Lab 12 - Series &amp; Parallel Inductors</a:t>
            </a:r>
            <a:br>
              <a:rPr lang="en-US"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rPr>
            </a:br>
            <a:r>
              <a:rPr lang="en-US" sz="2800" i="1" dirty="0" smtClean="0">
                <a:solidFill>
                  <a:prstClr val="black"/>
                </a:solidFill>
              </a:rPr>
              <a:t>(Conclusion)</a:t>
            </a:r>
            <a:endParaRPr lang="en-US" dirty="0"/>
          </a:p>
        </p:txBody>
      </p:sp>
      <p:sp>
        <p:nvSpPr>
          <p:cNvPr id="3" name="Footer Placeholder 2"/>
          <p:cNvSpPr>
            <a:spLocks noGrp="1"/>
          </p:cNvSpPr>
          <p:nvPr>
            <p:ph type="ftr" sz="quarter" idx="11"/>
          </p:nvPr>
        </p:nvSpPr>
        <p:spPr/>
        <p:txBody>
          <a:bodyPr/>
          <a:lstStyle/>
          <a:p>
            <a:r>
              <a:rPr lang="en-US" dirty="0" smtClean="0"/>
              <a:t>EECT111-50C</a:t>
            </a:r>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77</a:t>
            </a:fld>
            <a:endParaRPr lang="en-US"/>
          </a:p>
        </p:txBody>
      </p:sp>
      <p:sp>
        <p:nvSpPr>
          <p:cNvPr id="6" name="Rectangle 5"/>
          <p:cNvSpPr/>
          <p:nvPr/>
        </p:nvSpPr>
        <p:spPr>
          <a:xfrm>
            <a:off x="1451018" y="1690688"/>
            <a:ext cx="6340699" cy="3108543"/>
          </a:xfrm>
          <a:prstGeom prst="rect">
            <a:avLst/>
          </a:prstGeom>
        </p:spPr>
        <p:txBody>
          <a:bodyPr wrap="square">
            <a:spAutoFit/>
          </a:bodyPr>
          <a:lstStyle/>
          <a:p>
            <a:pPr lvl="0"/>
            <a:r>
              <a:rPr lang="en-US" sz="2800" dirty="0">
                <a:solidFill>
                  <a:schemeClr val="accent2">
                    <a:lumMod val="75000"/>
                  </a:schemeClr>
                </a:solidFill>
              </a:rPr>
              <a:t>All calculations, simulations and measurements </a:t>
            </a:r>
            <a:r>
              <a:rPr lang="en-US" sz="2800" dirty="0" smtClean="0">
                <a:solidFill>
                  <a:schemeClr val="accent2">
                    <a:lumMod val="75000"/>
                  </a:schemeClr>
                </a:solidFill>
              </a:rPr>
              <a:t>agreed with one another. </a:t>
            </a:r>
            <a:r>
              <a:rPr lang="en-US" sz="2800" dirty="0">
                <a:solidFill>
                  <a:schemeClr val="accent2">
                    <a:lumMod val="75000"/>
                  </a:schemeClr>
                </a:solidFill>
              </a:rPr>
              <a:t>I learned about how frequencies affect </a:t>
            </a:r>
            <a:r>
              <a:rPr lang="en-US" sz="2800" dirty="0" smtClean="0">
                <a:solidFill>
                  <a:schemeClr val="accent2">
                    <a:lumMod val="75000"/>
                  </a:schemeClr>
                </a:solidFill>
              </a:rPr>
              <a:t>inductance, and how to measure it all with an LCR meter. Everything worked perfectly when hooked up with one another. There were no problems.</a:t>
            </a:r>
            <a:endParaRPr lang="en-US" sz="2800" dirty="0">
              <a:solidFill>
                <a:schemeClr val="accent2">
                  <a:lumMod val="75000"/>
                </a:schemeClr>
              </a:solidFill>
            </a:endParaRPr>
          </a:p>
        </p:txBody>
      </p:sp>
    </p:spTree>
    <p:extLst>
      <p:ext uri="{BB962C8B-B14F-4D97-AF65-F5344CB8AC3E}">
        <p14:creationId xmlns:p14="http://schemas.microsoft.com/office/powerpoint/2010/main" val="352063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Lab 2 - Reading and Sorting Resistors</a:t>
            </a:r>
            <a:endPar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17D2F358-A03B-4556-BE8A-784855E4A912}" type="slidenum">
              <a:rPr lang="en-US" smtClean="0"/>
              <a:t>8</a:t>
            </a:fld>
            <a:endParaRPr lang="en-US"/>
          </a:p>
        </p:txBody>
      </p:sp>
      <p:sp>
        <p:nvSpPr>
          <p:cNvPr id="5" name="Rectangle 4"/>
          <p:cNvSpPr/>
          <p:nvPr/>
        </p:nvSpPr>
        <p:spPr>
          <a:xfrm>
            <a:off x="4845689" y="3509963"/>
            <a:ext cx="2500621" cy="424732"/>
          </a:xfrm>
          <a:prstGeom prst="rect">
            <a:avLst/>
          </a:prstGeom>
        </p:spPr>
        <p:txBody>
          <a:bodyPr wrap="none">
            <a:spAutoFit/>
          </a:bodyPr>
          <a:lstStyle/>
          <a:p>
            <a:pPr lvl="0" algn="ctr">
              <a:lnSpc>
                <a:spcPct val="90000"/>
              </a:lnSpc>
              <a:spcBef>
                <a:spcPts val="1000"/>
              </a:spcBef>
            </a:pPr>
            <a:r>
              <a:rPr lang="en-US" sz="2400" dirty="0">
                <a:solidFill>
                  <a:prstClr val="black"/>
                </a:solidFill>
              </a:rPr>
              <a:t>Star Date: </a:t>
            </a:r>
            <a:r>
              <a:rPr lang="en-US" sz="2400" dirty="0" smtClean="0">
                <a:solidFill>
                  <a:prstClr val="black"/>
                </a:solidFill>
              </a:rPr>
              <a:t>1/29/15</a:t>
            </a:r>
            <a:endParaRPr lang="en-US" sz="2400" dirty="0">
              <a:solidFill>
                <a:prstClr val="black"/>
              </a:solidFill>
            </a:endParaRPr>
          </a:p>
        </p:txBody>
      </p:sp>
      <p:pic>
        <p:nvPicPr>
          <p:cNvPr id="6" name="Picture 5"/>
          <p:cNvPicPr>
            <a:picLocks noChangeAspect="1"/>
          </p:cNvPicPr>
          <p:nvPr/>
        </p:nvPicPr>
        <p:blipFill>
          <a:blip r:embed="rId2"/>
          <a:stretch>
            <a:fillRect/>
          </a:stretch>
        </p:blipFill>
        <p:spPr>
          <a:xfrm>
            <a:off x="0" y="3381410"/>
            <a:ext cx="4722026" cy="3340065"/>
          </a:xfrm>
          <a:prstGeom prst="rect">
            <a:avLst/>
          </a:prstGeom>
        </p:spPr>
      </p:pic>
      <p:sp>
        <p:nvSpPr>
          <p:cNvPr id="3" name="Footer Placeholder 2"/>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84785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Lab 2 - Reading and Sorting Resistors</a:t>
            </a:r>
            <a:endParaRPr lang="en-US" dirty="0"/>
          </a:p>
        </p:txBody>
      </p:sp>
      <p:sp>
        <p:nvSpPr>
          <p:cNvPr id="3" name="Content Placeholder 2"/>
          <p:cNvSpPr>
            <a:spLocks noGrp="1"/>
          </p:cNvSpPr>
          <p:nvPr>
            <p:ph idx="1"/>
          </p:nvPr>
        </p:nvSpPr>
        <p:spPr/>
        <p:txBody>
          <a:bodyPr/>
          <a:lstStyle/>
          <a:p>
            <a:r>
              <a:rPr lang="en-US" dirty="0" smtClean="0">
                <a:solidFill>
                  <a:schemeClr val="tx2">
                    <a:lumMod val="40000"/>
                    <a:lumOff val="60000"/>
                  </a:schemeClr>
                </a:solidFill>
              </a:rPr>
              <a:t>Purpose: To understand resistor color-coding, using 15 different types of resistors. </a:t>
            </a:r>
          </a:p>
          <a:p>
            <a:endParaRPr lang="en-US" dirty="0">
              <a:solidFill>
                <a:schemeClr val="tx2">
                  <a:lumMod val="40000"/>
                  <a:lumOff val="60000"/>
                </a:schemeClr>
              </a:solidFill>
            </a:endParaRPr>
          </a:p>
          <a:p>
            <a:r>
              <a:rPr lang="en-US" dirty="0" smtClean="0">
                <a:solidFill>
                  <a:schemeClr val="tx2">
                    <a:lumMod val="40000"/>
                    <a:lumOff val="60000"/>
                  </a:schemeClr>
                </a:solidFill>
              </a:rPr>
              <a:t>Equipment/Material: 15 resistors of various values &amp; Digital </a:t>
            </a:r>
            <a:r>
              <a:rPr lang="en-US" dirty="0" err="1" smtClean="0">
                <a:solidFill>
                  <a:schemeClr val="tx2">
                    <a:lumMod val="40000"/>
                    <a:lumOff val="60000"/>
                  </a:schemeClr>
                </a:solidFill>
              </a:rPr>
              <a:t>Multimeter</a:t>
            </a:r>
            <a:r>
              <a:rPr lang="en-US" dirty="0" smtClean="0">
                <a:solidFill>
                  <a:schemeClr val="tx2">
                    <a:lumMod val="40000"/>
                    <a:lumOff val="60000"/>
                  </a:schemeClr>
                </a:solidFill>
              </a:rPr>
              <a:t>. (DMM)</a:t>
            </a:r>
          </a:p>
          <a:p>
            <a:endParaRPr lang="en-US" dirty="0" smtClean="0">
              <a:solidFill>
                <a:schemeClr val="tx2">
                  <a:lumMod val="40000"/>
                  <a:lumOff val="60000"/>
                </a:schemeClr>
              </a:solidFill>
            </a:endParaRPr>
          </a:p>
          <a:p>
            <a:r>
              <a:rPr lang="en-US" dirty="0" smtClean="0">
                <a:solidFill>
                  <a:schemeClr val="tx2">
                    <a:lumMod val="40000"/>
                    <a:lumOff val="60000"/>
                  </a:schemeClr>
                </a:solidFill>
              </a:rPr>
              <a:t>Procedure: Measured 15 resistors of various values with a DMM, and then sorted into </a:t>
            </a:r>
            <a:r>
              <a:rPr lang="en-US" dirty="0">
                <a:solidFill>
                  <a:schemeClr val="tx2">
                    <a:lumMod val="40000"/>
                    <a:lumOff val="60000"/>
                  </a:schemeClr>
                </a:solidFill>
              </a:rPr>
              <a:t>a</a:t>
            </a:r>
            <a:r>
              <a:rPr lang="en-US" dirty="0" smtClean="0">
                <a:solidFill>
                  <a:schemeClr val="tx2">
                    <a:lumMod val="40000"/>
                    <a:lumOff val="60000"/>
                  </a:schemeClr>
                </a:solidFill>
              </a:rPr>
              <a:t>scending order. After which, the Min and Max values for each resistor were calculated using Excel.</a:t>
            </a:r>
          </a:p>
          <a:p>
            <a:endParaRPr lang="en-US" dirty="0"/>
          </a:p>
        </p:txBody>
      </p:sp>
      <p:sp>
        <p:nvSpPr>
          <p:cNvPr id="4" name="Slide Number Placeholder 3"/>
          <p:cNvSpPr>
            <a:spLocks noGrp="1"/>
          </p:cNvSpPr>
          <p:nvPr>
            <p:ph type="sldNum" sz="quarter" idx="12"/>
          </p:nvPr>
        </p:nvSpPr>
        <p:spPr/>
        <p:txBody>
          <a:bodyPr/>
          <a:lstStyle/>
          <a:p>
            <a:fld id="{17D2F358-A03B-4556-BE8A-784855E4A912}" type="slidenum">
              <a:rPr lang="en-US" smtClean="0"/>
              <a:t>9</a:t>
            </a:fld>
            <a:endParaRPr lang="en-US"/>
          </a:p>
        </p:txBody>
      </p:sp>
      <p:sp>
        <p:nvSpPr>
          <p:cNvPr id="5" name="Footer Placeholder 4"/>
          <p:cNvSpPr>
            <a:spLocks noGrp="1"/>
          </p:cNvSpPr>
          <p:nvPr>
            <p:ph type="ftr" sz="quarter" idx="11"/>
          </p:nvPr>
        </p:nvSpPr>
        <p:spPr/>
        <p:txBody>
          <a:bodyPr/>
          <a:lstStyle/>
          <a:p>
            <a:r>
              <a:rPr lang="en-US" smtClean="0"/>
              <a:t>EECT111-50C</a:t>
            </a:r>
            <a:endParaRPr lang="en-US"/>
          </a:p>
        </p:txBody>
      </p:sp>
    </p:spTree>
    <p:extLst>
      <p:ext uri="{BB962C8B-B14F-4D97-AF65-F5344CB8AC3E}">
        <p14:creationId xmlns:p14="http://schemas.microsoft.com/office/powerpoint/2010/main" val="380970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TotalTime>
  <Words>1978</Words>
  <Application>Microsoft Office PowerPoint</Application>
  <PresentationFormat>Widescreen</PresentationFormat>
  <Paragraphs>350</Paragraphs>
  <Slides>77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Calibri Light</vt:lpstr>
      <vt:lpstr>Symbol</vt:lpstr>
      <vt:lpstr>Times New Roman</vt:lpstr>
      <vt:lpstr>Office Theme</vt:lpstr>
      <vt:lpstr>PowerPoint Presentation</vt:lpstr>
      <vt:lpstr>PowerPoint Presentation</vt:lpstr>
      <vt:lpstr>Lab 1 – Resistor Variability</vt:lpstr>
      <vt:lpstr>Lab 1 – Resistor Variability</vt:lpstr>
      <vt:lpstr>Lab 1 – Resistor Variability (Calculations &amp; Measurements) </vt:lpstr>
      <vt:lpstr>Lab 1 – Resistor Variability (Pictures)</vt:lpstr>
      <vt:lpstr>Lab 1 – Resistor Variability (Conclusion)</vt:lpstr>
      <vt:lpstr>Lab 2 - Reading and Sorting Resistors</vt:lpstr>
      <vt:lpstr>Lab 2 - Reading and Sorting Resistors</vt:lpstr>
      <vt:lpstr>Lab 2 - Reading and Sorting Resistors (Calculations) </vt:lpstr>
      <vt:lpstr>Lab 2 - Reading and Sorting Resistors (Measurements) </vt:lpstr>
      <vt:lpstr>Lab 2 - Reading and Sorting Resistors (Pictures) </vt:lpstr>
      <vt:lpstr>Lab 2 - Reading and Sorting Resistors (Conclusion) </vt:lpstr>
      <vt:lpstr>Lab 3 - Series Resistors, Current, and Voltage</vt:lpstr>
      <vt:lpstr>Lab 3 - Series Resistors, Current, and Voltage</vt:lpstr>
      <vt:lpstr>Lab 3 - Series Resistors, Current, and Voltage (Calculations)</vt:lpstr>
      <vt:lpstr>Lab 3 - Series Resistors, Current, and Voltage (Multisim)</vt:lpstr>
      <vt:lpstr>Lab 3 - Series Resistors, Current, and Voltage (Measurements)</vt:lpstr>
      <vt:lpstr>Lab 3 - Series Resistors, Current, and Voltage (Pictures)</vt:lpstr>
      <vt:lpstr>Lab 3 - Series Resistors, Current, and Voltage (Conclusion)</vt:lpstr>
      <vt:lpstr>Lab 4 – Series Black Box Design</vt:lpstr>
      <vt:lpstr>Lab 4 – Series Black Box Design</vt:lpstr>
      <vt:lpstr>Lab 4 – Series Black Box Design (Calculations)</vt:lpstr>
      <vt:lpstr>Lab 4 – Series Black Box Design (Multisim)</vt:lpstr>
      <vt:lpstr>Lab 4 – Series Black Box Design (Measurements)</vt:lpstr>
      <vt:lpstr>Lab 4 – Series Black Box Design (Pictures)</vt:lpstr>
      <vt:lpstr>Lab 4 – Series Black Box Design (Conclusion)</vt:lpstr>
      <vt:lpstr>Lab 5 – Parallel Black Box Design</vt:lpstr>
      <vt:lpstr>Lab 5 – Parallel Black Box Design</vt:lpstr>
      <vt:lpstr>Lab 5 – Parallel Black Box Design (Calculations)</vt:lpstr>
      <vt:lpstr>Lab 5 – Parallel Black Box Design (Multisim)</vt:lpstr>
      <vt:lpstr>Lab 5 – Parallel Black Box Design (Measurements)</vt:lpstr>
      <vt:lpstr>Lab 5 – Parallel Black Box Design (Pictures)</vt:lpstr>
      <vt:lpstr>Lab 5 – Parallel Black Box Design (Conclusion)</vt:lpstr>
      <vt:lpstr>Error 404: Lab 6 Not Found</vt:lpstr>
      <vt:lpstr>Lab 7 – 4 Resistor Parallel Circuit</vt:lpstr>
      <vt:lpstr>Lab 7 – 4 Resistor Parallel Circuit</vt:lpstr>
      <vt:lpstr>Lab 7 – 4 Resistor Parallel Circuit (Calculations)</vt:lpstr>
      <vt:lpstr>Lab 7 – 4 Resistor Parallel Circuit (Multisim)</vt:lpstr>
      <vt:lpstr>Lab 7 – 4 Resistor Parallel Circuit (Measurements)</vt:lpstr>
      <vt:lpstr>Lab 7 – 4 Resistor Parallel Circuit (Pictures)</vt:lpstr>
      <vt:lpstr>Lab 7 – 4 Resistor Parallel Circuit (Conclusion)</vt:lpstr>
      <vt:lpstr>Lab 8 - Black Box 3 Design</vt:lpstr>
      <vt:lpstr>Lab 8 - Black Box 3 Design</vt:lpstr>
      <vt:lpstr>Lab 8 - Black Box 3 Design (Calculations)</vt:lpstr>
      <vt:lpstr>Lab 8 - Black Box 3 Design (Multisim)</vt:lpstr>
      <vt:lpstr>Lab 8 - Black Box 3 Design (Measurement)</vt:lpstr>
      <vt:lpstr>Lab 8 - Black Box 3 Design (Pictures)</vt:lpstr>
      <vt:lpstr>Lab 8 - Black Box 3 Design (Conclusion)</vt:lpstr>
      <vt:lpstr>Lab 9 – Series/Parallel Resistors</vt:lpstr>
      <vt:lpstr>Lab 9 – Series/Parallel Resistors</vt:lpstr>
      <vt:lpstr>Lab 9 – Series/Parallel Resistors (Calculations)</vt:lpstr>
      <vt:lpstr>Lab 9 – Series/Parallel Resistors (Multisim)</vt:lpstr>
      <vt:lpstr>Lab 9 – Series/Parallel Resistors (Measurements)</vt:lpstr>
      <vt:lpstr>Lab 9 – Series/Parallel Resistors (Pictures)</vt:lpstr>
      <vt:lpstr>Lab 9 – Series/Parallel Resistors (Conclusion)</vt:lpstr>
      <vt:lpstr>Lab 10 – Series &amp; Parallel Capacitors</vt:lpstr>
      <vt:lpstr>Lab 10 – Series &amp; Parallel Capacitors</vt:lpstr>
      <vt:lpstr>Lab 10 – Series &amp; Parallel Capacitors (Calculations)</vt:lpstr>
      <vt:lpstr>Lab 10 – Series &amp; Parallel Capacitors (Multisim)</vt:lpstr>
      <vt:lpstr>Lab 10 – Series &amp; Parallel Capacitors (Measurements)</vt:lpstr>
      <vt:lpstr>Lab 10 – Series &amp; Parallel Capacitors (Pictures)</vt:lpstr>
      <vt:lpstr>Lab 10 – Series &amp; Parallel Capacitors (Conclusion)</vt:lpstr>
      <vt:lpstr>Lab 11 – RC Lab </vt:lpstr>
      <vt:lpstr>Lab 11 – RC Lab </vt:lpstr>
      <vt:lpstr>Lab 11 – RC Lab  (Calculations)</vt:lpstr>
      <vt:lpstr>Lab 11 – RC Lab  (Multisim)</vt:lpstr>
      <vt:lpstr>Lab 11 – RC Lab (Measurements) </vt:lpstr>
      <vt:lpstr>Lab 11 – RC Lab (Pictures) </vt:lpstr>
      <vt:lpstr>Lab 11 – RC Lab (Conclusion) </vt:lpstr>
      <vt:lpstr>Lab 12 – Series &amp; Parallel Inductors</vt:lpstr>
      <vt:lpstr>Lab 12 - Series &amp; Parallel Inductors</vt:lpstr>
      <vt:lpstr>Lab 12 – Series &amp; Parallel Inductors (Calculations)</vt:lpstr>
      <vt:lpstr>Lab 12 - Series &amp; Parallel Inductors (Multisim)</vt:lpstr>
      <vt:lpstr>Lab 12 - Series &amp; Parallel Inductors (Measurements)</vt:lpstr>
      <vt:lpstr>Lab 12 - Series &amp; Parallel Inductors (Pictures)</vt:lpstr>
      <vt:lpstr>Lab 12 - Series &amp; Parallel Inductors (Conclusion)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K Koehler</dc:creator>
  <cp:lastModifiedBy>Koehler</cp:lastModifiedBy>
  <cp:revision>198</cp:revision>
  <dcterms:created xsi:type="dcterms:W3CDTF">2015-04-30T23:13:30Z</dcterms:created>
  <dcterms:modified xsi:type="dcterms:W3CDTF">2015-05-08T23:30:46Z</dcterms:modified>
</cp:coreProperties>
</file>